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handoutMasterIdLst>
    <p:handoutMasterId r:id="rId13"/>
  </p:handoutMasterIdLst>
  <p:sldIdLst>
    <p:sldId id="568" r:id="rId3"/>
    <p:sldId id="550" r:id="rId4"/>
    <p:sldId id="540" r:id="rId5"/>
    <p:sldId id="456" r:id="rId6"/>
    <p:sldId id="552" r:id="rId7"/>
    <p:sldId id="455" r:id="rId8"/>
    <p:sldId id="454" r:id="rId9"/>
    <p:sldId id="555" r:id="rId10"/>
    <p:sldId id="556" r:id="rId11"/>
  </p:sldIdLst>
  <p:sldSz cx="9144000" cy="6858000" type="screen4x3"/>
  <p:notesSz cx="6858000" cy="9945688"/>
  <p:custShowLst>
    <p:custShow name="FFRandonnée 1" id="0">
      <p:sldLst/>
    </p:custShow>
  </p:custShowLst>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00"/>
    <a:srgbClr val="EFFCFF"/>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24" autoAdjust="0"/>
    <p:restoredTop sz="92442" autoAdjust="0"/>
  </p:normalViewPr>
  <p:slideViewPr>
    <p:cSldViewPr>
      <p:cViewPr>
        <p:scale>
          <a:sx n="100" d="100"/>
          <a:sy n="100" d="100"/>
        </p:scale>
        <p:origin x="-1110"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5" d="100"/>
          <a:sy n="85" d="100"/>
        </p:scale>
        <p:origin x="3804"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0EA840C9-C524-486C-B735-A1DA0145EC3D}" type="datetimeFigureOut">
              <a:rPr lang="fr-FR" smtClean="0"/>
              <a:pPr/>
              <a:t>07/03/2021</a:t>
            </a:fld>
            <a:endParaRPr lang="fr-FR"/>
          </a:p>
        </p:txBody>
      </p:sp>
      <p:sp>
        <p:nvSpPr>
          <p:cNvPr id="4" name="Espace réservé du pied de page 3"/>
          <p:cNvSpPr>
            <a:spLocks noGrp="1"/>
          </p:cNvSpPr>
          <p:nvPr>
            <p:ph type="ftr" sz="quarter" idx="2"/>
          </p:nvPr>
        </p:nvSpPr>
        <p:spPr>
          <a:xfrm>
            <a:off x="0" y="9446679"/>
            <a:ext cx="2971800" cy="4990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9446679"/>
            <a:ext cx="2971800" cy="499011"/>
          </a:xfrm>
          <a:prstGeom prst="rect">
            <a:avLst/>
          </a:prstGeom>
        </p:spPr>
        <p:txBody>
          <a:bodyPr vert="horz" lIns="91440" tIns="45720" rIns="91440" bIns="45720" rtlCol="0" anchor="b"/>
          <a:lstStyle>
            <a:lvl1pPr algn="r">
              <a:defRPr sz="1200"/>
            </a:lvl1pPr>
          </a:lstStyle>
          <a:p>
            <a:fld id="{35405133-2637-4A90-81A0-5A801333DCC0}" type="slidenum">
              <a:rPr lang="fr-FR" smtClean="0"/>
              <a:pPr/>
              <a:t>‹N°›</a:t>
            </a:fld>
            <a:endParaRPr lang="fr-FR"/>
          </a:p>
        </p:txBody>
      </p:sp>
    </p:spTree>
    <p:extLst>
      <p:ext uri="{BB962C8B-B14F-4D97-AF65-F5344CB8AC3E}">
        <p14:creationId xmlns:p14="http://schemas.microsoft.com/office/powerpoint/2010/main" xmlns="" val="4172302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7284"/>
          </a:xfrm>
          <a:prstGeom prst="rect">
            <a:avLst/>
          </a:prstGeom>
        </p:spPr>
        <p:txBody>
          <a:bodyPr vert="horz" lIns="91440" tIns="45720" rIns="91440" bIns="45720" rtlCol="0"/>
          <a:lstStyle>
            <a:lvl1pPr algn="l" eaLnBrk="1" hangingPunct="1">
              <a:defRPr sz="1200">
                <a:latin typeface="Arial" charset="0"/>
              </a:defRPr>
            </a:lvl1pPr>
          </a:lstStyle>
          <a:p>
            <a:pPr>
              <a:defRPr/>
            </a:pPr>
            <a:endParaRPr lang="fr-FR"/>
          </a:p>
        </p:txBody>
      </p:sp>
      <p:sp>
        <p:nvSpPr>
          <p:cNvPr id="3" name="Espace réservé de la date 2"/>
          <p:cNvSpPr>
            <a:spLocks noGrp="1"/>
          </p:cNvSpPr>
          <p:nvPr>
            <p:ph type="dt" idx="1"/>
          </p:nvPr>
        </p:nvSpPr>
        <p:spPr>
          <a:xfrm>
            <a:off x="3884613" y="0"/>
            <a:ext cx="2971800" cy="497284"/>
          </a:xfrm>
          <a:prstGeom prst="rect">
            <a:avLst/>
          </a:prstGeom>
        </p:spPr>
        <p:txBody>
          <a:bodyPr vert="horz" lIns="91440" tIns="45720" rIns="91440" bIns="45720" rtlCol="0"/>
          <a:lstStyle>
            <a:lvl1pPr algn="r" eaLnBrk="1" hangingPunct="1">
              <a:defRPr sz="1200">
                <a:latin typeface="Arial" charset="0"/>
              </a:defRPr>
            </a:lvl1pPr>
          </a:lstStyle>
          <a:p>
            <a:pPr>
              <a:defRPr/>
            </a:pPr>
            <a:fld id="{C0AFFECF-E758-4C1A-9793-039280A467C4}" type="datetimeFigureOut">
              <a:rPr lang="fr-FR"/>
              <a:pPr>
                <a:defRPr/>
              </a:pPr>
              <a:t>07/03/2021</a:t>
            </a:fld>
            <a:endParaRPr lang="fr-FR"/>
          </a:p>
        </p:txBody>
      </p:sp>
      <p:sp>
        <p:nvSpPr>
          <p:cNvPr id="4" name="Espace réservé de l'image des diapositives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84613" y="9446678"/>
            <a:ext cx="2971800" cy="4972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DE5A0AF-D6EF-4EAA-9696-F6B41BA1ED1C}" type="slidenum">
              <a:rPr lang="fr-FR" altLang="fr-FR"/>
              <a:pPr/>
              <a:t>‹N°›</a:t>
            </a:fld>
            <a:endParaRPr lang="fr-FR" altLang="fr-FR"/>
          </a:p>
        </p:txBody>
      </p:sp>
    </p:spTree>
    <p:extLst>
      <p:ext uri="{BB962C8B-B14F-4D97-AF65-F5344CB8AC3E}">
        <p14:creationId xmlns:p14="http://schemas.microsoft.com/office/powerpoint/2010/main" xmlns="" val="1168479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387" name="Espace réservé des notes 2"/>
          <p:cNvSpPr>
            <a:spLocks noGrp="1"/>
          </p:cNvSpPr>
          <p:nvPr>
            <p:ph type="body" idx="1"/>
          </p:nvPr>
        </p:nvSpPr>
        <p:spPr bwMode="auto">
          <a:noFill/>
        </p:spPr>
        <p:txBody>
          <a:bodyPr wrap="square" numCol="1" anchor="t" anchorCtr="0" compatLnSpc="1">
            <a:prstTxWarp prst="textNoShape">
              <a:avLst/>
            </a:prstTxWarp>
          </a:bodyPr>
          <a:lstStyle/>
          <a:p>
            <a:endParaRPr lang="fr-FR" altLang="fr-FR" dirty="0" smtClean="0"/>
          </a:p>
        </p:txBody>
      </p:sp>
      <p:sp>
        <p:nvSpPr>
          <p:cNvPr id="16388" name="Espace réservé du numéro de diapositive 3"/>
          <p:cNvSpPr>
            <a:spLocks noGrp="1"/>
          </p:cNvSpPr>
          <p:nvPr>
            <p:ph type="sldNum" sz="quarter" idx="5"/>
          </p:nvPr>
        </p:nvSpPr>
        <p:spPr bwMode="auto">
          <a:noFill/>
          <a:ln>
            <a:miter lim="800000"/>
            <a:headEnd/>
            <a:tailEnd/>
          </a:ln>
        </p:spPr>
        <p:txBody>
          <a:bodyPr/>
          <a:lstStyle/>
          <a:p>
            <a:fld id="{CFA6987E-9229-4389-94B8-527E107444D9}" type="slidenum">
              <a:rPr lang="fr-FR" altLang="fr-FR"/>
              <a:pPr/>
              <a:t>2</a:t>
            </a:fld>
            <a:endParaRPr lang="fr-FR" altLang="fr-FR"/>
          </a:p>
        </p:txBody>
      </p:sp>
    </p:spTree>
    <p:extLst>
      <p:ext uri="{BB962C8B-B14F-4D97-AF65-F5344CB8AC3E}">
        <p14:creationId xmlns:p14="http://schemas.microsoft.com/office/powerpoint/2010/main" xmlns="" val="1133987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6" name="Rectangle 6"/>
          <p:cNvSpPr>
            <a:spLocks noGrp="1" noChangeArrowheads="1"/>
          </p:cNvSpPr>
          <p:nvPr>
            <p:ph type="sldNum" sz="quarter" idx="12"/>
          </p:nvPr>
        </p:nvSpPr>
        <p:spPr>
          <a:ln/>
        </p:spPr>
        <p:txBody>
          <a:bodyPr/>
          <a:lstStyle>
            <a:lvl1pPr>
              <a:defRPr/>
            </a:lvl1pPr>
          </a:lstStyle>
          <a:p>
            <a:fld id="{F29B2C94-00CE-4DCC-8261-BB5968178CF9}" type="slidenum">
              <a:rPr lang="fr-FR" altLang="fr-FR"/>
              <a:pPr/>
              <a:t>‹N°›</a:t>
            </a:fld>
            <a:endParaRPr lang="fr-FR" alt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6" name="Rectangle 6"/>
          <p:cNvSpPr>
            <a:spLocks noGrp="1" noChangeArrowheads="1"/>
          </p:cNvSpPr>
          <p:nvPr>
            <p:ph type="sldNum" sz="quarter" idx="12"/>
          </p:nvPr>
        </p:nvSpPr>
        <p:spPr>
          <a:ln/>
        </p:spPr>
        <p:txBody>
          <a:bodyPr/>
          <a:lstStyle>
            <a:lvl1pPr>
              <a:defRPr/>
            </a:lvl1pPr>
          </a:lstStyle>
          <a:p>
            <a:fld id="{4AB0EEAE-CDED-4279-9E8D-CA989107A1FA}" type="slidenum">
              <a:rPr lang="fr-FR" altLang="fr-FR"/>
              <a:pPr/>
              <a:t>‹N°›</a:t>
            </a:fld>
            <a:endParaRPr lang="fr-FR" alt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6" name="Rectangle 6"/>
          <p:cNvSpPr>
            <a:spLocks noGrp="1" noChangeArrowheads="1"/>
          </p:cNvSpPr>
          <p:nvPr>
            <p:ph type="sldNum" sz="quarter" idx="12"/>
          </p:nvPr>
        </p:nvSpPr>
        <p:spPr>
          <a:ln/>
        </p:spPr>
        <p:txBody>
          <a:bodyPr/>
          <a:lstStyle>
            <a:lvl1pPr>
              <a:defRPr/>
            </a:lvl1pPr>
          </a:lstStyle>
          <a:p>
            <a:fld id="{07D7A492-D2FF-434C-8A3C-2AED95D8BC68}" type="slidenum">
              <a:rPr lang="fr-FR" altLang="fr-FR"/>
              <a:pPr/>
              <a:t>‹N°›</a:t>
            </a:fld>
            <a:endParaRPr lang="fr-FR" alt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27FC2832-E21C-4A86-A42E-B76429A3F538}"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1755195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E8E1A4F0-54AE-4C8B-A738-539B32A906D7}"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224544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2308F772-FBA0-49CF-8672-E83E41D29B4C}"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267030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203575" y="1268413"/>
            <a:ext cx="2732088" cy="4741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088063" y="1268413"/>
            <a:ext cx="2732087" cy="4741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6841C4B6-DF13-4924-8159-9277DCCA15A2}"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3257104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0F3D101A-9A9A-4F72-B594-2024C0E47AED}"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1091743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501957E1-6C1F-484A-BC2D-2F3953D3C774}"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42011937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A8994FF6-5E48-4EA4-A01D-8ACC5FCB92A0}"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23732847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BAC27AF2-1C59-4044-A0ED-2D5F50EBB489}"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178572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6" name="Rectangle 6"/>
          <p:cNvSpPr>
            <a:spLocks noGrp="1" noChangeArrowheads="1"/>
          </p:cNvSpPr>
          <p:nvPr>
            <p:ph type="sldNum" sz="quarter" idx="12"/>
          </p:nvPr>
        </p:nvSpPr>
        <p:spPr>
          <a:ln/>
        </p:spPr>
        <p:txBody>
          <a:bodyPr/>
          <a:lstStyle>
            <a:lvl1pPr>
              <a:defRPr/>
            </a:lvl1pPr>
          </a:lstStyle>
          <a:p>
            <a:fld id="{24EA48F7-8D4D-433B-B2BF-FC92D9AEBD31}" type="slidenum">
              <a:rPr lang="fr-FR" altLang="fr-FR"/>
              <a:pPr/>
              <a:t>‹N°›</a:t>
            </a:fld>
            <a:endParaRPr lang="fr-FR" alt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78CF6A64-2475-4397-8675-204ED125965F}"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1929299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64C44FA7-3E7F-4BD9-BBA3-E98B47DD935B}"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153687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0"/>
            <a:ext cx="2286000" cy="60102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0" y="0"/>
            <a:ext cx="6705600" cy="60102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r-FR" smtClean="0">
                <a:solidFill>
                  <a:srgbClr val="000000"/>
                </a:solidFill>
              </a:rPr>
              <a:t>TC03</a:t>
            </a:r>
            <a:endParaRPr lang="fr-F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A758F7CA-E6DE-4F1B-9ACB-C96FF2DB9A10}" type="slidenum">
              <a:rPr lang="fr-FR" altLang="fr-FR">
                <a:solidFill>
                  <a:srgbClr val="FFFFFF"/>
                </a:solidFill>
              </a:rPr>
              <a:pPr>
                <a:defRPr/>
              </a:pPr>
              <a:t>‹N°›</a:t>
            </a:fld>
            <a:endParaRPr lang="fr-FR" altLang="fr-FR" dirty="0">
              <a:solidFill>
                <a:srgbClr val="FFFFFF"/>
              </a:solidFill>
            </a:endParaRPr>
          </a:p>
        </p:txBody>
      </p:sp>
    </p:spTree>
    <p:extLst>
      <p:ext uri="{BB962C8B-B14F-4D97-AF65-F5344CB8AC3E}">
        <p14:creationId xmlns:p14="http://schemas.microsoft.com/office/powerpoint/2010/main" xmlns="" val="2700355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6" name="Rectangle 6"/>
          <p:cNvSpPr>
            <a:spLocks noGrp="1" noChangeArrowheads="1"/>
          </p:cNvSpPr>
          <p:nvPr>
            <p:ph type="sldNum" sz="quarter" idx="12"/>
          </p:nvPr>
        </p:nvSpPr>
        <p:spPr>
          <a:ln/>
        </p:spPr>
        <p:txBody>
          <a:bodyPr/>
          <a:lstStyle>
            <a:lvl1pPr>
              <a:defRPr/>
            </a:lvl1pPr>
          </a:lstStyle>
          <a:p>
            <a:fld id="{EA02D734-DE2C-4A3B-8216-209291F0CF5E}" type="slidenum">
              <a:rPr lang="fr-FR" altLang="fr-FR"/>
              <a:pPr/>
              <a:t>‹N°›</a:t>
            </a:fld>
            <a:endParaRPr lang="fr-FR" alt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7" name="Rectangle 6"/>
          <p:cNvSpPr>
            <a:spLocks noGrp="1" noChangeArrowheads="1"/>
          </p:cNvSpPr>
          <p:nvPr>
            <p:ph type="sldNum" sz="quarter" idx="12"/>
          </p:nvPr>
        </p:nvSpPr>
        <p:spPr>
          <a:ln/>
        </p:spPr>
        <p:txBody>
          <a:bodyPr/>
          <a:lstStyle>
            <a:lvl1pPr>
              <a:defRPr/>
            </a:lvl1pPr>
          </a:lstStyle>
          <a:p>
            <a:fld id="{92DDC5B5-2BB9-44BB-A31B-0182C77DC8CE}" type="slidenum">
              <a:rPr lang="fr-FR" altLang="fr-FR"/>
              <a:pPr/>
              <a:t>‹N°›</a:t>
            </a:fld>
            <a:endParaRPr lang="fr-FR" alt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9" name="Rectangle 6"/>
          <p:cNvSpPr>
            <a:spLocks noGrp="1" noChangeArrowheads="1"/>
          </p:cNvSpPr>
          <p:nvPr>
            <p:ph type="sldNum" sz="quarter" idx="12"/>
          </p:nvPr>
        </p:nvSpPr>
        <p:spPr>
          <a:ln/>
        </p:spPr>
        <p:txBody>
          <a:bodyPr/>
          <a:lstStyle>
            <a:lvl1pPr>
              <a:defRPr/>
            </a:lvl1pPr>
          </a:lstStyle>
          <a:p>
            <a:fld id="{812ED596-B119-41FD-88FF-7C44D9A14134}" type="slidenum">
              <a:rPr lang="fr-FR" altLang="fr-FR"/>
              <a:pPr/>
              <a:t>‹N°›</a:t>
            </a:fld>
            <a:endParaRPr lang="fr-FR" alt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5" name="Rectangle 6"/>
          <p:cNvSpPr>
            <a:spLocks noGrp="1" noChangeArrowheads="1"/>
          </p:cNvSpPr>
          <p:nvPr>
            <p:ph type="sldNum" sz="quarter" idx="12"/>
          </p:nvPr>
        </p:nvSpPr>
        <p:spPr>
          <a:ln/>
        </p:spPr>
        <p:txBody>
          <a:bodyPr/>
          <a:lstStyle>
            <a:lvl1pPr>
              <a:defRPr/>
            </a:lvl1pPr>
          </a:lstStyle>
          <a:p>
            <a:fld id="{1D01E307-6BB9-42DD-8C66-A85D69367A5C}" type="slidenum">
              <a:rPr lang="fr-FR" altLang="fr-FR"/>
              <a:pPr/>
              <a:t>‹N°›</a:t>
            </a:fld>
            <a:endParaRPr lang="fr-FR" alt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4" name="Rectangle 6"/>
          <p:cNvSpPr>
            <a:spLocks noGrp="1" noChangeArrowheads="1"/>
          </p:cNvSpPr>
          <p:nvPr>
            <p:ph type="sldNum" sz="quarter" idx="12"/>
          </p:nvPr>
        </p:nvSpPr>
        <p:spPr>
          <a:ln/>
        </p:spPr>
        <p:txBody>
          <a:bodyPr/>
          <a:lstStyle>
            <a:lvl1pPr>
              <a:defRPr/>
            </a:lvl1pPr>
          </a:lstStyle>
          <a:p>
            <a:fld id="{C4D65687-B03F-4793-82C0-EEF657D4CE24}" type="slidenum">
              <a:rPr lang="fr-FR" altLang="fr-FR"/>
              <a:pPr/>
              <a:t>‹N°›</a:t>
            </a:fld>
            <a:endParaRPr lang="fr-FR" alt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7" name="Rectangle 6"/>
          <p:cNvSpPr>
            <a:spLocks noGrp="1" noChangeArrowheads="1"/>
          </p:cNvSpPr>
          <p:nvPr>
            <p:ph type="sldNum" sz="quarter" idx="12"/>
          </p:nvPr>
        </p:nvSpPr>
        <p:spPr>
          <a:ln/>
        </p:spPr>
        <p:txBody>
          <a:bodyPr/>
          <a:lstStyle>
            <a:lvl1pPr>
              <a:defRPr/>
            </a:lvl1pPr>
          </a:lstStyle>
          <a:p>
            <a:fld id="{15C48F7A-8BAF-40EE-8BF0-B9E4608F9285}" type="slidenum">
              <a:rPr lang="fr-FR" altLang="fr-FR"/>
              <a:pPr/>
              <a:t>‹N°›</a:t>
            </a:fld>
            <a:endParaRPr lang="fr-FR" alt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t>TC03</a:t>
            </a:r>
            <a:endParaRPr lang="fr-FR"/>
          </a:p>
        </p:txBody>
      </p:sp>
      <p:sp>
        <p:nvSpPr>
          <p:cNvPr id="7" name="Rectangle 6"/>
          <p:cNvSpPr>
            <a:spLocks noGrp="1" noChangeArrowheads="1"/>
          </p:cNvSpPr>
          <p:nvPr>
            <p:ph type="sldNum" sz="quarter" idx="12"/>
          </p:nvPr>
        </p:nvSpPr>
        <p:spPr>
          <a:ln/>
        </p:spPr>
        <p:txBody>
          <a:bodyPr/>
          <a:lstStyle>
            <a:lvl1pPr>
              <a:defRPr/>
            </a:lvl1pPr>
          </a:lstStyle>
          <a:p>
            <a:fld id="{D45E594F-2966-4747-B2B6-32974DD7F489}" type="slidenum">
              <a:rPr lang="fr-FR" altLang="fr-FR"/>
              <a:pPr/>
              <a:t>‹N°›</a:t>
            </a:fld>
            <a:endParaRPr lang="fr-FR" alt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fr-FR" smtClean="0"/>
              <a:t>TC03</a:t>
            </a: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2371292-1946-4DFF-B961-190287816824}"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2457450" y="6308725"/>
            <a:ext cx="6686550"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1" name="Rectangle 3"/>
          <p:cNvSpPr>
            <a:spLocks noGrp="1" noChangeArrowheads="1"/>
          </p:cNvSpPr>
          <p:nvPr>
            <p:ph type="title"/>
          </p:nvPr>
        </p:nvSpPr>
        <p:spPr bwMode="auto">
          <a:xfrm>
            <a:off x="0" y="0"/>
            <a:ext cx="9144000" cy="836613"/>
          </a:xfrm>
          <a:prstGeom prst="rect">
            <a:avLst/>
          </a:prstGeom>
          <a:solidFill>
            <a:srgbClr val="5EA4B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fr-FR" altLang="fr-FR" smtClean="0"/>
          </a:p>
        </p:txBody>
      </p:sp>
      <p:sp>
        <p:nvSpPr>
          <p:cNvPr id="2052" name="Rectangle 4"/>
          <p:cNvSpPr>
            <a:spLocks noGrp="1" noChangeArrowheads="1"/>
          </p:cNvSpPr>
          <p:nvPr>
            <p:ph type="body" idx="1"/>
          </p:nvPr>
        </p:nvSpPr>
        <p:spPr bwMode="auto">
          <a:xfrm>
            <a:off x="3203575" y="1268413"/>
            <a:ext cx="5616575" cy="474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fr-FR" altLang="fr-FR" smtClean="0"/>
          </a:p>
        </p:txBody>
      </p:sp>
      <p:sp>
        <p:nvSpPr>
          <p:cNvPr id="35845"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solidFill>
                <a:srgbClr val="000000"/>
              </a:solidFill>
            </a:endParaRPr>
          </a:p>
        </p:txBody>
      </p:sp>
      <p:sp>
        <p:nvSpPr>
          <p:cNvPr id="35846"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fr-FR" smtClean="0">
                <a:solidFill>
                  <a:srgbClr val="000000"/>
                </a:solidFill>
              </a:rPr>
              <a:t>TC03</a:t>
            </a:r>
            <a:endParaRPr lang="fr-FR">
              <a:solidFill>
                <a:srgbClr val="000000"/>
              </a:solidFill>
            </a:endParaRPr>
          </a:p>
        </p:txBody>
      </p:sp>
      <p:sp>
        <p:nvSpPr>
          <p:cNvPr id="35847" name="Rectangle 7"/>
          <p:cNvSpPr>
            <a:spLocks noGrp="1" noChangeArrowheads="1"/>
          </p:cNvSpPr>
          <p:nvPr>
            <p:ph type="sldNum" sz="quarter" idx="4"/>
          </p:nvPr>
        </p:nvSpPr>
        <p:spPr bwMode="auto">
          <a:xfrm>
            <a:off x="8459788" y="6381750"/>
            <a:ext cx="6492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a:solidFill>
                  <a:schemeClr val="bg1"/>
                </a:solidFill>
                <a:latin typeface="Arial" pitchFamily="34" charset="0"/>
              </a:defRPr>
            </a:lvl1pPr>
          </a:lstStyle>
          <a:p>
            <a:pPr>
              <a:defRPr/>
            </a:pPr>
            <a:fld id="{CE381D88-9A53-4605-A767-267B9339245F}" type="slidenum">
              <a:rPr lang="fr-FR" altLang="fr-FR">
                <a:solidFill>
                  <a:srgbClr val="FFFFFF"/>
                </a:solidFill>
              </a:rPr>
              <a:pPr>
                <a:defRPr/>
              </a:pPr>
              <a:t>‹N°›</a:t>
            </a:fld>
            <a:endParaRPr lang="fr-FR" altLang="fr-FR" dirty="0">
              <a:solidFill>
                <a:srgbClr val="FFFFFF"/>
              </a:solidFill>
            </a:endParaRPr>
          </a:p>
        </p:txBody>
      </p:sp>
      <p:pic>
        <p:nvPicPr>
          <p:cNvPr id="2056" name="Picture 9" descr="homme seul  RVB 300 DPI"/>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179388" y="1125538"/>
            <a:ext cx="2803525" cy="4967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7" name="Text Box 10"/>
          <p:cNvSpPr txBox="1">
            <a:spLocks noChangeArrowheads="1"/>
          </p:cNvSpPr>
          <p:nvPr/>
        </p:nvSpPr>
        <p:spPr bwMode="auto">
          <a:xfrm>
            <a:off x="3471863" y="1504950"/>
            <a:ext cx="5203825" cy="36671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fr-FR" dirty="0" smtClean="0">
              <a:solidFill>
                <a:srgbClr val="000000"/>
              </a:solidFill>
            </a:endParaRPr>
          </a:p>
        </p:txBody>
      </p:sp>
      <p:pic>
        <p:nvPicPr>
          <p:cNvPr id="2058" name="Picture 11"/>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2457450" y="6308725"/>
            <a:ext cx="6686550"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9" name="Picture 12"/>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179388" y="6276975"/>
            <a:ext cx="1763712" cy="536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60" name="Text Box 13"/>
          <p:cNvSpPr txBox="1">
            <a:spLocks noChangeArrowheads="1"/>
          </p:cNvSpPr>
          <p:nvPr userDrawn="1"/>
        </p:nvSpPr>
        <p:spPr bwMode="auto">
          <a:xfrm>
            <a:off x="3471863" y="1504950"/>
            <a:ext cx="5203825" cy="36671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fr-FR" dirty="0" smtClean="0">
              <a:solidFill>
                <a:srgbClr val="000000"/>
              </a:solidFill>
            </a:endParaRPr>
          </a:p>
        </p:txBody>
      </p:sp>
      <p:sp>
        <p:nvSpPr>
          <p:cNvPr id="2061" name="Text Box 14"/>
          <p:cNvSpPr txBox="1">
            <a:spLocks noChangeArrowheads="1"/>
          </p:cNvSpPr>
          <p:nvPr userDrawn="1"/>
        </p:nvSpPr>
        <p:spPr bwMode="auto">
          <a:xfrm>
            <a:off x="0" y="0"/>
            <a:ext cx="8964613" cy="36671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fr-FR" dirty="0" smtClean="0">
              <a:solidFill>
                <a:srgbClr val="000000"/>
              </a:solidFill>
            </a:endParaRPr>
          </a:p>
        </p:txBody>
      </p:sp>
    </p:spTree>
    <p:extLst>
      <p:ext uri="{BB962C8B-B14F-4D97-AF65-F5344CB8AC3E}">
        <p14:creationId xmlns:p14="http://schemas.microsoft.com/office/powerpoint/2010/main" xmlns="" val="1635992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emf"/><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wmf"/><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4.jpeg"/><Relationship Id="rId7" Type="http://schemas.openxmlformats.org/officeDocument/2006/relationships/image" Target="../media/image13.jpe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jpeg"/><Relationship Id="rId7" Type="http://schemas.openxmlformats.org/officeDocument/2006/relationships/image" Target="../media/image12.jpeg"/><Relationship Id="rId12" Type="http://schemas.openxmlformats.org/officeDocument/2006/relationships/image" Target="../media/image20.jpe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15.jpeg"/><Relationship Id="rId11" Type="http://schemas.openxmlformats.org/officeDocument/2006/relationships/image" Target="../media/image19.png"/><Relationship Id="rId5" Type="http://schemas.openxmlformats.org/officeDocument/2006/relationships/image" Target="../media/image13.jpeg"/><Relationship Id="rId10" Type="http://schemas.openxmlformats.org/officeDocument/2006/relationships/image" Target="../media/image18.png"/><Relationship Id="rId4" Type="http://schemas.openxmlformats.org/officeDocument/2006/relationships/image" Target="../media/image5.wmf"/><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ce réservé du numéro de diapositive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64BE6367-08CC-4C72-97AE-CD918F1F05C7}" type="slidenum">
              <a:rPr lang="fr-FR" altLang="fr-FR" sz="1400" smtClean="0">
                <a:solidFill>
                  <a:srgbClr val="FFFFFF"/>
                </a:solidFill>
              </a:rPr>
              <a:pPr>
                <a:spcBef>
                  <a:spcPct val="0"/>
                </a:spcBef>
                <a:buFontTx/>
                <a:buNone/>
              </a:pPr>
              <a:t>1</a:t>
            </a:fld>
            <a:endParaRPr lang="fr-FR" altLang="fr-FR" sz="1400" smtClean="0">
              <a:solidFill>
                <a:srgbClr val="FFFFFF"/>
              </a:solidFill>
            </a:endParaRPr>
          </a:p>
        </p:txBody>
      </p:sp>
      <p:sp>
        <p:nvSpPr>
          <p:cNvPr id="3075" name="Rectangle 2"/>
          <p:cNvSpPr>
            <a:spLocks noGrp="1" noChangeArrowheads="1"/>
          </p:cNvSpPr>
          <p:nvPr>
            <p:ph type="title"/>
          </p:nvPr>
        </p:nvSpPr>
        <p:spPr/>
        <p:txBody>
          <a:bodyPr/>
          <a:lstStyle/>
          <a:p>
            <a:pPr eaLnBrk="1" hangingPunct="1"/>
            <a:endParaRPr lang="fr-FR" altLang="fr-FR" smtClean="0"/>
          </a:p>
        </p:txBody>
      </p:sp>
      <p:sp>
        <p:nvSpPr>
          <p:cNvPr id="3076" name="Espace réservé du contenu 1"/>
          <p:cNvSpPr>
            <a:spLocks noGrp="1"/>
          </p:cNvSpPr>
          <p:nvPr>
            <p:ph idx="1"/>
          </p:nvPr>
        </p:nvSpPr>
        <p:spPr>
          <a:xfrm>
            <a:off x="3203575" y="981075"/>
            <a:ext cx="5616575" cy="4741863"/>
          </a:xfrm>
        </p:spPr>
        <p:txBody>
          <a:bodyPr/>
          <a:lstStyle/>
          <a:p>
            <a:pPr marL="0" indent="0">
              <a:buFontTx/>
              <a:buNone/>
            </a:pPr>
            <a:endParaRPr lang="fr-FR" altLang="fr-FR" sz="6000" dirty="0" smtClean="0">
              <a:solidFill>
                <a:srgbClr val="DC5810"/>
              </a:solidFill>
            </a:endParaRPr>
          </a:p>
          <a:p>
            <a:pPr marL="0" indent="0" algn="ctr">
              <a:buFontTx/>
              <a:buNone/>
            </a:pPr>
            <a:r>
              <a:rPr lang="fr-FR" altLang="fr-FR" sz="6000" dirty="0" smtClean="0">
                <a:solidFill>
                  <a:srgbClr val="DC5810"/>
                </a:solidFill>
              </a:rPr>
              <a:t>La formation à la </a:t>
            </a:r>
            <a:r>
              <a:rPr lang="fr-FR" altLang="fr-FR" sz="6000" dirty="0" err="1" smtClean="0">
                <a:solidFill>
                  <a:srgbClr val="DC5810"/>
                </a:solidFill>
              </a:rPr>
              <a:t>FFRandonnée</a:t>
            </a:r>
            <a:endParaRPr lang="fr-FR" altLang="fr-FR" sz="6000" dirty="0" smtClean="0">
              <a:solidFill>
                <a:srgbClr val="DC5810"/>
              </a:solidFill>
            </a:endParaRPr>
          </a:p>
        </p:txBody>
      </p:sp>
      <p:sp>
        <p:nvSpPr>
          <p:cNvPr id="2" name="Espace réservé du pied de page 1"/>
          <p:cNvSpPr>
            <a:spLocks noGrp="1"/>
          </p:cNvSpPr>
          <p:nvPr>
            <p:ph type="ftr" sz="quarter" idx="11"/>
          </p:nvPr>
        </p:nvSpPr>
        <p:spPr/>
        <p:txBody>
          <a:bodyPr/>
          <a:lstStyle/>
          <a:p>
            <a:pPr>
              <a:defRPr/>
            </a:pPr>
            <a:r>
              <a:rPr lang="fr-FR" smtClean="0">
                <a:solidFill>
                  <a:srgbClr val="000000"/>
                </a:solidFill>
              </a:rPr>
              <a:t>TC03</a:t>
            </a:r>
            <a:endParaRPr lang="fr-FR" dirty="0">
              <a:solidFill>
                <a:srgbClr val="000000"/>
              </a:solidFill>
            </a:endParaRPr>
          </a:p>
        </p:txBody>
      </p:sp>
    </p:spTree>
    <p:extLst>
      <p:ext uri="{BB962C8B-B14F-4D97-AF65-F5344CB8AC3E}">
        <p14:creationId xmlns:p14="http://schemas.microsoft.com/office/powerpoint/2010/main" xmlns="" val="317860704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 coins arrondis 8">
            <a:extLst/>
          </p:cNvPr>
          <p:cNvSpPr/>
          <p:nvPr/>
        </p:nvSpPr>
        <p:spPr bwMode="auto">
          <a:xfrm>
            <a:off x="754693" y="2348880"/>
            <a:ext cx="7921763" cy="2304256"/>
          </a:xfrm>
          <a:prstGeom prst="roundRect">
            <a:avLst/>
          </a:prstGeom>
          <a:solidFill>
            <a:schemeClr val="bg2">
              <a:lumMod val="20000"/>
              <a:lumOff val="80000"/>
            </a:schemeClr>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a:lstStyle/>
          <a:p>
            <a:pPr algn="ctr">
              <a:defRPr/>
            </a:pPr>
            <a:r>
              <a:rPr lang="fr-FR" sz="1000" b="1" dirty="0">
                <a:solidFill>
                  <a:schemeClr val="tx2">
                    <a:lumMod val="50000"/>
                    <a:lumOff val="50000"/>
                  </a:schemeClr>
                </a:solidFill>
                <a:cs typeface="Arial" panose="020B0604020202020204" pitchFamily="34" charset="0"/>
              </a:rPr>
              <a:t>Filière Pratiquer</a:t>
            </a:r>
          </a:p>
        </p:txBody>
      </p:sp>
      <p:pic>
        <p:nvPicPr>
          <p:cNvPr id="15363" name="Picture 2"/>
          <p:cNvPicPr>
            <a:picLocks noChangeAspect="1" noChangeArrowheads="1"/>
          </p:cNvPicPr>
          <p:nvPr/>
        </p:nvPicPr>
        <p:blipFill>
          <a:blip r:embed="rId3" cstate="print"/>
          <a:srcRect/>
          <a:stretch>
            <a:fillRect/>
          </a:stretch>
        </p:blipFill>
        <p:spPr bwMode="auto">
          <a:xfrm>
            <a:off x="2457450" y="6308725"/>
            <a:ext cx="6686550" cy="549275"/>
          </a:xfrm>
          <a:prstGeom prst="rect">
            <a:avLst/>
          </a:prstGeom>
          <a:noFill/>
          <a:ln w="9525">
            <a:noFill/>
            <a:miter lim="800000"/>
            <a:headEnd/>
            <a:tailEnd/>
          </a:ln>
        </p:spPr>
      </p:pic>
      <p:grpSp>
        <p:nvGrpSpPr>
          <p:cNvPr id="2" name="Group 8"/>
          <p:cNvGrpSpPr>
            <a:grpSpLocks/>
          </p:cNvGrpSpPr>
          <p:nvPr/>
        </p:nvGrpSpPr>
        <p:grpSpPr bwMode="auto">
          <a:xfrm>
            <a:off x="0" y="0"/>
            <a:ext cx="9144000" cy="6807200"/>
            <a:chOff x="0" y="0"/>
            <a:chExt cx="5760" cy="4288"/>
          </a:xfrm>
        </p:grpSpPr>
        <p:pic>
          <p:nvPicPr>
            <p:cNvPr id="15404" name="Picture 3" descr="LogoFFRP+baseline+site"/>
            <p:cNvPicPr>
              <a:picLocks noChangeAspect="1" noChangeArrowheads="1"/>
            </p:cNvPicPr>
            <p:nvPr/>
          </p:nvPicPr>
          <p:blipFill>
            <a:blip r:embed="rId4" cstate="print"/>
            <a:srcRect/>
            <a:stretch>
              <a:fillRect/>
            </a:stretch>
          </p:blipFill>
          <p:spPr bwMode="auto">
            <a:xfrm>
              <a:off x="113" y="3929"/>
              <a:ext cx="1179" cy="359"/>
            </a:xfrm>
            <a:prstGeom prst="rect">
              <a:avLst/>
            </a:prstGeom>
            <a:noFill/>
            <a:ln w="9525">
              <a:noFill/>
              <a:miter lim="800000"/>
              <a:headEnd/>
              <a:tailEnd/>
            </a:ln>
          </p:spPr>
        </p:pic>
        <p:pic>
          <p:nvPicPr>
            <p:cNvPr id="15405" name="Picture 7"/>
            <p:cNvPicPr>
              <a:picLocks noChangeAspect="1" noChangeArrowheads="1"/>
            </p:cNvPicPr>
            <p:nvPr/>
          </p:nvPicPr>
          <p:blipFill>
            <a:blip r:embed="rId5" cstate="print"/>
            <a:srcRect/>
            <a:stretch>
              <a:fillRect/>
            </a:stretch>
          </p:blipFill>
          <p:spPr bwMode="auto">
            <a:xfrm>
              <a:off x="0" y="0"/>
              <a:ext cx="5760" cy="480"/>
            </a:xfrm>
            <a:prstGeom prst="rect">
              <a:avLst/>
            </a:prstGeom>
            <a:noFill/>
            <a:ln w="9525">
              <a:noFill/>
              <a:miter lim="800000"/>
              <a:headEnd/>
              <a:tailEnd/>
            </a:ln>
          </p:spPr>
        </p:pic>
      </p:grpSp>
      <p:sp>
        <p:nvSpPr>
          <p:cNvPr id="15365" name="ZoneTexte 11"/>
          <p:cNvSpPr txBox="1">
            <a:spLocks noChangeArrowheads="1"/>
          </p:cNvSpPr>
          <p:nvPr/>
        </p:nvSpPr>
        <p:spPr bwMode="auto">
          <a:xfrm>
            <a:off x="106363" y="169863"/>
            <a:ext cx="8858250" cy="522287"/>
          </a:xfrm>
          <a:prstGeom prst="rect">
            <a:avLst/>
          </a:prstGeom>
          <a:noFill/>
          <a:ln w="9525">
            <a:noFill/>
            <a:miter lim="800000"/>
            <a:headEnd/>
            <a:tailEnd/>
          </a:ln>
        </p:spPr>
        <p:txBody>
          <a:bodyPr>
            <a:spAutoFit/>
          </a:bodyPr>
          <a:lstStyle/>
          <a:p>
            <a:pPr algn="ctr" eaLnBrk="1" hangingPunct="1"/>
            <a:r>
              <a:rPr lang="fr-FR" altLang="fr-FR" sz="2800" b="1" dirty="0"/>
              <a:t>La filière </a:t>
            </a:r>
            <a:r>
              <a:rPr lang="fr-FR" altLang="fr-FR" sz="2800" b="1" dirty="0" smtClean="0"/>
              <a:t>pratiquer</a:t>
            </a:r>
            <a:endParaRPr lang="fr-FR" altLang="fr-FR" sz="2800" b="1" dirty="0"/>
          </a:p>
        </p:txBody>
      </p:sp>
      <p:sp>
        <p:nvSpPr>
          <p:cNvPr id="14" name="Rectangle : coins arrondis 11">
            <a:extLst/>
          </p:cNvPr>
          <p:cNvSpPr/>
          <p:nvPr/>
        </p:nvSpPr>
        <p:spPr bwMode="auto">
          <a:xfrm>
            <a:off x="4318581" y="3789040"/>
            <a:ext cx="1223989" cy="720080"/>
          </a:xfrm>
          <a:prstGeom prst="roundRect">
            <a:avLst/>
          </a:prstGeom>
          <a:solidFill>
            <a:srgbClr val="FFC00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fr-FR" sz="1050" b="1" dirty="0">
                <a:solidFill>
                  <a:schemeClr val="tx1"/>
                </a:solidFill>
                <a:cs typeface="Arial" panose="020B0604020202020204" pitchFamily="34" charset="0"/>
              </a:rPr>
              <a:t>Utilisation avancée du GPS</a:t>
            </a:r>
          </a:p>
        </p:txBody>
      </p:sp>
      <p:sp>
        <p:nvSpPr>
          <p:cNvPr id="27" name="Rectangle : coins arrondis 18">
            <a:extLst/>
          </p:cNvPr>
          <p:cNvSpPr/>
          <p:nvPr/>
        </p:nvSpPr>
        <p:spPr bwMode="auto">
          <a:xfrm>
            <a:off x="4905127" y="2708920"/>
            <a:ext cx="1079973" cy="720080"/>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fr-FR" sz="1050" b="1" dirty="0">
                <a:solidFill>
                  <a:schemeClr val="tx1"/>
                </a:solidFill>
                <a:cs typeface="Arial" panose="020B0604020202020204" pitchFamily="34" charset="0"/>
              </a:rPr>
              <a:t>Pratiquer le </a:t>
            </a:r>
            <a:r>
              <a:rPr lang="fr-FR" sz="1050" b="1" dirty="0" smtClean="0">
                <a:solidFill>
                  <a:schemeClr val="tx1"/>
                </a:solidFill>
                <a:cs typeface="Arial" panose="020B0604020202020204" pitchFamily="34" charset="0"/>
              </a:rPr>
              <a:t>longe côte/marche aquatique</a:t>
            </a:r>
            <a:endParaRPr lang="fr-FR" sz="1050" b="1" dirty="0">
              <a:solidFill>
                <a:schemeClr val="tx1"/>
              </a:solidFill>
              <a:cs typeface="Arial" panose="020B0604020202020204" pitchFamily="34" charset="0"/>
            </a:endParaRPr>
          </a:p>
        </p:txBody>
      </p:sp>
      <p:sp>
        <p:nvSpPr>
          <p:cNvPr id="28" name="Rectangle : coins arrondis 19">
            <a:extLst/>
          </p:cNvPr>
          <p:cNvSpPr/>
          <p:nvPr/>
        </p:nvSpPr>
        <p:spPr bwMode="auto">
          <a:xfrm>
            <a:off x="6084168" y="2708920"/>
            <a:ext cx="1080120" cy="720080"/>
          </a:xfrm>
          <a:prstGeom prst="roundRect">
            <a:avLst/>
          </a:prstGeom>
          <a:solidFill>
            <a:srgbClr val="FF66FF"/>
          </a:solidFill>
          <a:ln>
            <a:solidFill>
              <a:srgbClr val="FF33CC"/>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fr-FR" sz="1050" b="1" dirty="0">
                <a:solidFill>
                  <a:schemeClr val="tx1"/>
                </a:solidFill>
                <a:cs typeface="Arial" panose="020B0604020202020204" pitchFamily="34" charset="0"/>
              </a:rPr>
              <a:t>Pratiquer la marche d’endurance</a:t>
            </a:r>
          </a:p>
        </p:txBody>
      </p:sp>
      <p:cxnSp>
        <p:nvCxnSpPr>
          <p:cNvPr id="29" name="Connecteur droit 28">
            <a:extLst/>
          </p:cNvPr>
          <p:cNvCxnSpPr>
            <a:cxnSpLocks/>
          </p:cNvCxnSpPr>
          <p:nvPr/>
        </p:nvCxnSpPr>
        <p:spPr bwMode="auto">
          <a:xfrm flipV="1">
            <a:off x="1510085" y="3645024"/>
            <a:ext cx="6822046" cy="447"/>
          </a:xfrm>
          <a:prstGeom prst="line">
            <a:avLst/>
          </a:prstGeom>
          <a:ln>
            <a:solidFill>
              <a:schemeClr val="bg2"/>
            </a:solidFill>
            <a:prstDash val="lgDashDot"/>
          </a:ln>
        </p:spPr>
        <p:style>
          <a:lnRef idx="1">
            <a:schemeClr val="accent1"/>
          </a:lnRef>
          <a:fillRef idx="0">
            <a:schemeClr val="accent1"/>
          </a:fillRef>
          <a:effectRef idx="0">
            <a:schemeClr val="accent1"/>
          </a:effectRef>
          <a:fontRef idx="minor">
            <a:schemeClr val="tx1"/>
          </a:fontRef>
        </p:style>
      </p:cxnSp>
      <p:sp>
        <p:nvSpPr>
          <p:cNvPr id="32" name="Rectangle : coins arrondis 11">
            <a:extLst/>
          </p:cNvPr>
          <p:cNvSpPr/>
          <p:nvPr/>
        </p:nvSpPr>
        <p:spPr bwMode="auto">
          <a:xfrm>
            <a:off x="2950429" y="3789040"/>
            <a:ext cx="1223989" cy="720080"/>
          </a:xfrm>
          <a:prstGeom prst="roundRect">
            <a:avLst/>
          </a:prstGeom>
          <a:solidFill>
            <a:srgbClr val="FFC00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fr-FR" sz="1050" b="1" dirty="0">
                <a:solidFill>
                  <a:schemeClr val="tx1"/>
                </a:solidFill>
                <a:cs typeface="Arial" panose="020B0604020202020204" pitchFamily="34" charset="0"/>
              </a:rPr>
              <a:t>Initiation à l’utilisation du GPS</a:t>
            </a:r>
          </a:p>
        </p:txBody>
      </p:sp>
      <p:sp>
        <p:nvSpPr>
          <p:cNvPr id="35" name="Rectangle : coins arrondis 18">
            <a:extLst/>
          </p:cNvPr>
          <p:cNvSpPr/>
          <p:nvPr/>
        </p:nvSpPr>
        <p:spPr bwMode="auto">
          <a:xfrm>
            <a:off x="5758741" y="3789040"/>
            <a:ext cx="1223989" cy="720080"/>
          </a:xfrm>
          <a:prstGeom prst="roundRect">
            <a:avLst/>
          </a:prstGeom>
          <a:solidFill>
            <a:srgbClr val="92D05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fr-FR" sz="1050" b="1" dirty="0">
                <a:solidFill>
                  <a:schemeClr val="tx1"/>
                </a:solidFill>
                <a:cs typeface="Arial" panose="020B0604020202020204" pitchFamily="34" charset="0"/>
              </a:rPr>
              <a:t>Stages thématiques</a:t>
            </a:r>
          </a:p>
        </p:txBody>
      </p:sp>
      <p:sp>
        <p:nvSpPr>
          <p:cNvPr id="38" name="Rectangle : coins arrondis 18">
            <a:extLst/>
          </p:cNvPr>
          <p:cNvSpPr/>
          <p:nvPr/>
        </p:nvSpPr>
        <p:spPr bwMode="auto">
          <a:xfrm>
            <a:off x="1366253" y="2708920"/>
            <a:ext cx="1045507" cy="720080"/>
          </a:xfrm>
          <a:prstGeom prst="roundRect">
            <a:avLst/>
          </a:prstGeom>
          <a:solidFill>
            <a:srgbClr val="92D05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fr-FR" sz="1050" b="1" dirty="0">
                <a:solidFill>
                  <a:schemeClr val="tx1"/>
                </a:solidFill>
                <a:cs typeface="Arial" panose="020B0604020202020204" pitchFamily="34" charset="0"/>
              </a:rPr>
              <a:t>Pratiquer la </a:t>
            </a:r>
            <a:r>
              <a:rPr lang="fr-FR" sz="1050" b="1" dirty="0" err="1" smtClean="0">
                <a:solidFill>
                  <a:schemeClr val="tx1"/>
                </a:solidFill>
                <a:cs typeface="Arial" panose="020B0604020202020204" pitchFamily="34" charset="0"/>
              </a:rPr>
              <a:t>rando</a:t>
            </a:r>
            <a:endParaRPr lang="fr-FR" sz="1050" b="1" dirty="0">
              <a:solidFill>
                <a:schemeClr val="tx1"/>
              </a:solidFill>
              <a:cs typeface="Arial" panose="020B0604020202020204" pitchFamily="34" charset="0"/>
            </a:endParaRPr>
          </a:p>
          <a:p>
            <a:pPr algn="ctr">
              <a:defRPr/>
            </a:pPr>
            <a:r>
              <a:rPr lang="fr-FR" sz="1050" b="1" dirty="0">
                <a:solidFill>
                  <a:schemeClr val="tx1"/>
                </a:solidFill>
                <a:cs typeface="Arial" panose="020B0604020202020204" pitchFamily="34" charset="0"/>
              </a:rPr>
              <a:t>Découverte</a:t>
            </a:r>
          </a:p>
        </p:txBody>
      </p:sp>
      <p:sp>
        <p:nvSpPr>
          <p:cNvPr id="39" name="Rectangle : coins arrondis 18">
            <a:extLst/>
          </p:cNvPr>
          <p:cNvSpPr/>
          <p:nvPr/>
        </p:nvSpPr>
        <p:spPr bwMode="auto">
          <a:xfrm>
            <a:off x="2483768" y="2708920"/>
            <a:ext cx="1080119" cy="720080"/>
          </a:xfrm>
          <a:prstGeom prst="roundRect">
            <a:avLst/>
          </a:prstGeom>
          <a:solidFill>
            <a:srgbClr val="92D05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fr-FR" sz="1050" b="1" dirty="0">
                <a:solidFill>
                  <a:schemeClr val="tx1"/>
                </a:solidFill>
                <a:cs typeface="Arial" panose="020B0604020202020204" pitchFamily="34" charset="0"/>
              </a:rPr>
              <a:t>Pratiquer la </a:t>
            </a:r>
            <a:r>
              <a:rPr lang="fr-FR" sz="1050" b="1" dirty="0" err="1" smtClean="0">
                <a:solidFill>
                  <a:schemeClr val="tx1"/>
                </a:solidFill>
                <a:cs typeface="Arial" panose="020B0604020202020204" pitchFamily="34" charset="0"/>
              </a:rPr>
              <a:t>rando</a:t>
            </a:r>
            <a:endParaRPr lang="fr-FR" sz="1050" b="1" dirty="0">
              <a:solidFill>
                <a:schemeClr val="tx1"/>
              </a:solidFill>
              <a:cs typeface="Arial" panose="020B0604020202020204" pitchFamily="34" charset="0"/>
            </a:endParaRPr>
          </a:p>
          <a:p>
            <a:pPr algn="ctr">
              <a:defRPr/>
            </a:pPr>
            <a:r>
              <a:rPr lang="fr-FR" sz="1050" b="1" dirty="0" err="1" smtClean="0">
                <a:solidFill>
                  <a:schemeClr val="tx1"/>
                </a:solidFill>
                <a:cs typeface="Arial" panose="020B0604020202020204" pitchFamily="34" charset="0"/>
              </a:rPr>
              <a:t>Perfection-nement</a:t>
            </a:r>
            <a:endParaRPr lang="fr-FR" sz="1050" b="1" dirty="0">
              <a:solidFill>
                <a:schemeClr val="tx1"/>
              </a:solidFill>
              <a:cs typeface="Arial" panose="020B0604020202020204" pitchFamily="34" charset="0"/>
            </a:endParaRPr>
          </a:p>
        </p:txBody>
      </p:sp>
      <p:sp>
        <p:nvSpPr>
          <p:cNvPr id="40" name="Rectangle : coins arrondis 18">
            <a:extLst/>
          </p:cNvPr>
          <p:cNvSpPr/>
          <p:nvPr/>
        </p:nvSpPr>
        <p:spPr bwMode="auto">
          <a:xfrm>
            <a:off x="3707904" y="2708920"/>
            <a:ext cx="1080120" cy="720080"/>
          </a:xfrm>
          <a:prstGeom prst="roundRect">
            <a:avLst/>
          </a:prstGeom>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fr-FR" sz="1050" b="1" dirty="0">
                <a:solidFill>
                  <a:schemeClr val="tx1"/>
                </a:solidFill>
                <a:cs typeface="Arial" panose="020B0604020202020204" pitchFamily="34" charset="0"/>
              </a:rPr>
              <a:t>Pratiquer la </a:t>
            </a:r>
            <a:r>
              <a:rPr lang="fr-FR" sz="1050" b="1" dirty="0" smtClean="0">
                <a:solidFill>
                  <a:schemeClr val="tx1"/>
                </a:solidFill>
                <a:cs typeface="Arial" panose="020B0604020202020204" pitchFamily="34" charset="0"/>
              </a:rPr>
              <a:t>marche nordique</a:t>
            </a:r>
            <a:endParaRPr lang="fr-FR" sz="1050" b="1" dirty="0">
              <a:solidFill>
                <a:schemeClr val="tx1"/>
              </a:solidFill>
              <a:cs typeface="Arial" panose="020B0604020202020204" pitchFamily="34" charset="0"/>
            </a:endParaRPr>
          </a:p>
        </p:txBody>
      </p:sp>
      <p:sp>
        <p:nvSpPr>
          <p:cNvPr id="15398" name="Espace réservé du numéro de diapositive 19"/>
          <p:cNvSpPr>
            <a:spLocks noGrp="1"/>
          </p:cNvSpPr>
          <p:nvPr>
            <p:ph type="sldNum" sz="quarter" idx="12"/>
          </p:nvPr>
        </p:nvSpPr>
        <p:spPr>
          <a:noFill/>
        </p:spPr>
        <p:txBody>
          <a:bodyPr/>
          <a:lstStyle/>
          <a:p>
            <a:fld id="{5619D3EB-18C6-4095-9B5B-1EABCA6CCB9E}" type="slidenum">
              <a:rPr lang="fr-FR" altLang="fr-FR"/>
              <a:pPr/>
              <a:t>2</a:t>
            </a:fld>
            <a:endParaRPr lang="fr-FR" altLang="fr-FR"/>
          </a:p>
        </p:txBody>
      </p:sp>
      <p:pic>
        <p:nvPicPr>
          <p:cNvPr id="23" name="Image 4"/>
          <p:cNvPicPr>
            <a:picLocks noChangeAspect="1" noChangeArrowheads="1"/>
          </p:cNvPicPr>
          <p:nvPr/>
        </p:nvPicPr>
        <p:blipFill>
          <a:blip r:embed="rId6" cstate="print"/>
          <a:srcRect/>
          <a:stretch>
            <a:fillRect/>
          </a:stretch>
        </p:blipFill>
        <p:spPr bwMode="auto">
          <a:xfrm>
            <a:off x="2879365" y="2182391"/>
            <a:ext cx="288925" cy="455613"/>
          </a:xfrm>
          <a:prstGeom prst="rect">
            <a:avLst/>
          </a:prstGeom>
          <a:noFill/>
          <a:ln w="9525">
            <a:noFill/>
            <a:miter lim="800000"/>
            <a:headEnd/>
            <a:tailEnd/>
          </a:ln>
        </p:spPr>
      </p:pic>
      <p:pic>
        <p:nvPicPr>
          <p:cNvPr id="2050" name="Picture 2"/>
          <p:cNvPicPr>
            <a:picLocks noChangeAspect="1" noChangeArrowheads="1"/>
          </p:cNvPicPr>
          <p:nvPr/>
        </p:nvPicPr>
        <p:blipFill>
          <a:blip r:embed="rId7" cstate="print"/>
          <a:srcRect/>
          <a:stretch>
            <a:fillRect/>
          </a:stretch>
        </p:blipFill>
        <p:spPr bwMode="auto">
          <a:xfrm>
            <a:off x="4047146" y="2158579"/>
            <a:ext cx="401637" cy="503237"/>
          </a:xfrm>
          <a:prstGeom prst="rect">
            <a:avLst/>
          </a:prstGeom>
          <a:noFill/>
          <a:ln w="9525">
            <a:noFill/>
            <a:miter lim="800000"/>
            <a:headEnd/>
            <a:tailEnd/>
          </a:ln>
        </p:spPr>
      </p:pic>
      <p:pic>
        <p:nvPicPr>
          <p:cNvPr id="25" name="Image 4"/>
          <p:cNvPicPr>
            <a:picLocks noChangeAspect="1" noChangeArrowheads="1"/>
          </p:cNvPicPr>
          <p:nvPr/>
        </p:nvPicPr>
        <p:blipFill>
          <a:blip r:embed="rId6" cstate="print"/>
          <a:srcRect/>
          <a:stretch>
            <a:fillRect/>
          </a:stretch>
        </p:blipFill>
        <p:spPr bwMode="auto">
          <a:xfrm>
            <a:off x="1745338" y="2182391"/>
            <a:ext cx="287337" cy="455613"/>
          </a:xfrm>
          <a:prstGeom prst="rect">
            <a:avLst/>
          </a:prstGeom>
          <a:noFill/>
          <a:ln w="9525">
            <a:noFill/>
            <a:miter lim="800000"/>
            <a:headEnd/>
            <a:tailEnd/>
          </a:ln>
        </p:spPr>
      </p:pic>
      <p:sp>
        <p:nvSpPr>
          <p:cNvPr id="33" name="Rectangle : coins arrondis 19">
            <a:extLst/>
          </p:cNvPr>
          <p:cNvSpPr/>
          <p:nvPr/>
        </p:nvSpPr>
        <p:spPr bwMode="auto">
          <a:xfrm>
            <a:off x="7252011" y="2708920"/>
            <a:ext cx="1080120" cy="720080"/>
          </a:xfrm>
          <a:prstGeom prst="roundRect">
            <a:avLst/>
          </a:prstGeom>
          <a:solidFill>
            <a:schemeClr val="bg1"/>
          </a:solidFill>
          <a:ln>
            <a:solidFill>
              <a:schemeClr val="tx1"/>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fr-FR" sz="1050" b="1" dirty="0">
                <a:solidFill>
                  <a:schemeClr val="tx1"/>
                </a:solidFill>
                <a:cs typeface="Arial" panose="020B0604020202020204" pitchFamily="34" charset="0"/>
              </a:rPr>
              <a:t>Pratiquer la </a:t>
            </a:r>
            <a:r>
              <a:rPr lang="fr-FR" sz="1050" b="1" dirty="0" smtClean="0">
                <a:solidFill>
                  <a:schemeClr val="tx1"/>
                </a:solidFill>
                <a:cs typeface="Arial" panose="020B0604020202020204" pitchFamily="34" charset="0"/>
              </a:rPr>
              <a:t>raquette à neige</a:t>
            </a:r>
            <a:endParaRPr lang="fr-FR" sz="1050" b="1" dirty="0">
              <a:solidFill>
                <a:schemeClr val="tx1"/>
              </a:solidFill>
              <a:cs typeface="Arial" panose="020B0604020202020204" pitchFamily="34" charset="0"/>
            </a:endParaRPr>
          </a:p>
        </p:txBody>
      </p:sp>
      <p:pic>
        <p:nvPicPr>
          <p:cNvPr id="3" name="Image 2"/>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6412479" y="2190931"/>
            <a:ext cx="423498" cy="438533"/>
          </a:xfrm>
          <a:prstGeom prst="rect">
            <a:avLst/>
          </a:prstGeom>
        </p:spPr>
      </p:pic>
      <p:pic>
        <p:nvPicPr>
          <p:cNvPr id="4" name="Image 3"/>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7526540" y="2156593"/>
            <a:ext cx="531062" cy="507208"/>
          </a:xfrm>
          <a:prstGeom prst="rect">
            <a:avLst/>
          </a:prstGeom>
        </p:spPr>
      </p:pic>
      <p:sp>
        <p:nvSpPr>
          <p:cNvPr id="5" name="ZoneTexte 4"/>
          <p:cNvSpPr txBox="1"/>
          <p:nvPr/>
        </p:nvSpPr>
        <p:spPr>
          <a:xfrm>
            <a:off x="1835696" y="1191696"/>
            <a:ext cx="2808312" cy="369332"/>
          </a:xfrm>
          <a:prstGeom prst="rect">
            <a:avLst/>
          </a:prstGeom>
          <a:noFill/>
        </p:spPr>
        <p:txBody>
          <a:bodyPr wrap="square" rtlCol="0">
            <a:spAutoFit/>
          </a:bodyPr>
          <a:lstStyle/>
          <a:p>
            <a:r>
              <a:rPr lang="fr-FR" b="1" dirty="0" smtClean="0"/>
              <a:t>6 NOUVEAUX STAGES</a:t>
            </a:r>
            <a:endParaRPr lang="fr-FR" b="1" dirty="0"/>
          </a:p>
        </p:txBody>
      </p:sp>
      <p:sp>
        <p:nvSpPr>
          <p:cNvPr id="34" name="Flèche droite 33"/>
          <p:cNvSpPr/>
          <p:nvPr/>
        </p:nvSpPr>
        <p:spPr>
          <a:xfrm>
            <a:off x="862211" y="1231404"/>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5363941" y="5775972"/>
            <a:ext cx="3328713" cy="369332"/>
          </a:xfrm>
          <a:prstGeom prst="rect">
            <a:avLst/>
          </a:prstGeom>
          <a:noFill/>
        </p:spPr>
        <p:txBody>
          <a:bodyPr wrap="square" rtlCol="0">
            <a:spAutoFit/>
          </a:bodyPr>
          <a:lstStyle/>
          <a:p>
            <a:r>
              <a:rPr lang="fr-FR" b="1" dirty="0" smtClean="0"/>
              <a:t>Durée des stages : 1 journée</a:t>
            </a:r>
            <a:endParaRPr lang="fr-FR" b="1" dirty="0"/>
          </a:p>
        </p:txBody>
      </p:sp>
      <p:pic>
        <p:nvPicPr>
          <p:cNvPr id="7" name="Image 6"/>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5157997" y="2190931"/>
            <a:ext cx="574232" cy="455492"/>
          </a:xfrm>
          <a:prstGeom prst="rect">
            <a:avLst/>
          </a:prstGeom>
        </p:spPr>
      </p:pic>
      <p:sp>
        <p:nvSpPr>
          <p:cNvPr id="8" name="ZoneTexte 7"/>
          <p:cNvSpPr txBox="1"/>
          <p:nvPr/>
        </p:nvSpPr>
        <p:spPr>
          <a:xfrm>
            <a:off x="1134303" y="3876597"/>
            <a:ext cx="1405533" cy="646331"/>
          </a:xfrm>
          <a:prstGeom prst="rect">
            <a:avLst/>
          </a:prstGeom>
          <a:noFill/>
        </p:spPr>
        <p:txBody>
          <a:bodyPr wrap="square" rtlCol="0">
            <a:spAutoFit/>
          </a:bodyPr>
          <a:lstStyle/>
          <a:p>
            <a:r>
              <a:rPr lang="fr-FR" b="1" dirty="0" smtClean="0"/>
              <a:t>ANCIENS STAGES</a:t>
            </a:r>
            <a:endParaRPr lang="fr-FR" b="1" dirty="0"/>
          </a:p>
        </p:txBody>
      </p:sp>
      <p:sp>
        <p:nvSpPr>
          <p:cNvPr id="9" name="Espace réservé du pied de page 8"/>
          <p:cNvSpPr>
            <a:spLocks noGrp="1"/>
          </p:cNvSpPr>
          <p:nvPr>
            <p:ph type="ftr" sz="quarter" idx="11"/>
          </p:nvPr>
        </p:nvSpPr>
        <p:spPr/>
        <p:txBody>
          <a:bodyPr/>
          <a:lstStyle/>
          <a:p>
            <a:pPr>
              <a:defRPr/>
            </a:pPr>
            <a:r>
              <a:rPr lang="fr-FR" smtClean="0"/>
              <a:t>TC03</a:t>
            </a:r>
            <a:endParaRPr lang="fr-FR" dirty="0"/>
          </a:p>
        </p:txBody>
      </p:sp>
    </p:spTree>
    <p:extLst>
      <p:ext uri="{BB962C8B-B14F-4D97-AF65-F5344CB8AC3E}">
        <p14:creationId xmlns:p14="http://schemas.microsoft.com/office/powerpoint/2010/main" xmlns="" val="117388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2457450" y="6308725"/>
            <a:ext cx="6686550" cy="549275"/>
          </a:xfrm>
          <a:prstGeom prst="rect">
            <a:avLst/>
          </a:prstGeom>
          <a:noFill/>
          <a:ln w="9525">
            <a:noFill/>
            <a:miter lim="800000"/>
            <a:headEnd/>
            <a:tailEnd/>
          </a:ln>
        </p:spPr>
      </p:pic>
      <p:grpSp>
        <p:nvGrpSpPr>
          <p:cNvPr id="2" name="Group 8"/>
          <p:cNvGrpSpPr>
            <a:grpSpLocks/>
          </p:cNvGrpSpPr>
          <p:nvPr/>
        </p:nvGrpSpPr>
        <p:grpSpPr bwMode="auto">
          <a:xfrm>
            <a:off x="0" y="0"/>
            <a:ext cx="9144000" cy="6807200"/>
            <a:chOff x="0" y="0"/>
            <a:chExt cx="5760" cy="4288"/>
          </a:xfrm>
        </p:grpSpPr>
        <p:pic>
          <p:nvPicPr>
            <p:cNvPr id="6183" name="Picture 3" descr="LogoFFRP+baseline+site"/>
            <p:cNvPicPr>
              <a:picLocks noChangeAspect="1" noChangeArrowheads="1"/>
            </p:cNvPicPr>
            <p:nvPr/>
          </p:nvPicPr>
          <p:blipFill>
            <a:blip r:embed="rId3" cstate="print"/>
            <a:srcRect/>
            <a:stretch>
              <a:fillRect/>
            </a:stretch>
          </p:blipFill>
          <p:spPr bwMode="auto">
            <a:xfrm>
              <a:off x="113" y="3929"/>
              <a:ext cx="1179" cy="359"/>
            </a:xfrm>
            <a:prstGeom prst="rect">
              <a:avLst/>
            </a:prstGeom>
            <a:noFill/>
            <a:ln w="9525">
              <a:noFill/>
              <a:miter lim="800000"/>
              <a:headEnd/>
              <a:tailEnd/>
            </a:ln>
          </p:spPr>
        </p:pic>
        <p:pic>
          <p:nvPicPr>
            <p:cNvPr id="6184" name="Picture 7"/>
            <p:cNvPicPr>
              <a:picLocks noChangeAspect="1" noChangeArrowheads="1"/>
            </p:cNvPicPr>
            <p:nvPr/>
          </p:nvPicPr>
          <p:blipFill>
            <a:blip r:embed="rId4" cstate="print"/>
            <a:srcRect/>
            <a:stretch>
              <a:fillRect/>
            </a:stretch>
          </p:blipFill>
          <p:spPr bwMode="auto">
            <a:xfrm>
              <a:off x="0" y="0"/>
              <a:ext cx="5760" cy="480"/>
            </a:xfrm>
            <a:prstGeom prst="rect">
              <a:avLst/>
            </a:prstGeom>
            <a:noFill/>
            <a:ln w="9525">
              <a:noFill/>
              <a:miter lim="800000"/>
              <a:headEnd/>
              <a:tailEnd/>
            </a:ln>
          </p:spPr>
        </p:pic>
      </p:grpSp>
      <p:sp>
        <p:nvSpPr>
          <p:cNvPr id="6148" name="ZoneTexte 11"/>
          <p:cNvSpPr txBox="1">
            <a:spLocks noChangeArrowheads="1"/>
          </p:cNvSpPr>
          <p:nvPr/>
        </p:nvSpPr>
        <p:spPr bwMode="auto">
          <a:xfrm>
            <a:off x="0" y="115888"/>
            <a:ext cx="8858250" cy="523875"/>
          </a:xfrm>
          <a:prstGeom prst="rect">
            <a:avLst/>
          </a:prstGeom>
          <a:noFill/>
          <a:ln w="9525">
            <a:noFill/>
            <a:miter lim="800000"/>
            <a:headEnd/>
            <a:tailEnd/>
          </a:ln>
        </p:spPr>
        <p:txBody>
          <a:bodyPr>
            <a:spAutoFit/>
          </a:bodyPr>
          <a:lstStyle/>
          <a:p>
            <a:pPr algn="ctr" eaLnBrk="1" hangingPunct="1"/>
            <a:r>
              <a:rPr lang="fr-FR" altLang="fr-FR" sz="2800" b="1" dirty="0" smtClean="0"/>
              <a:t>Le </a:t>
            </a:r>
            <a:r>
              <a:rPr lang="fr-FR" altLang="fr-FR" sz="2800" b="1" dirty="0"/>
              <a:t>nouveau cursus de formation</a:t>
            </a:r>
          </a:p>
        </p:txBody>
      </p:sp>
      <p:sp>
        <p:nvSpPr>
          <p:cNvPr id="3" name="Espace réservé du numéro de diapositive 2"/>
          <p:cNvSpPr>
            <a:spLocks noGrp="1"/>
          </p:cNvSpPr>
          <p:nvPr>
            <p:ph type="sldNum" sz="quarter" idx="12"/>
          </p:nvPr>
        </p:nvSpPr>
        <p:spPr/>
        <p:txBody>
          <a:bodyPr/>
          <a:lstStyle/>
          <a:p>
            <a:fld id="{F29B2C94-00CE-4DCC-8261-BB5968178CF9}" type="slidenum">
              <a:rPr lang="fr-FR" altLang="fr-FR" smtClean="0"/>
              <a:pPr/>
              <a:t>3</a:t>
            </a:fld>
            <a:endParaRPr lang="fr-FR" altLang="fr-FR"/>
          </a:p>
        </p:txBody>
      </p:sp>
      <p:grpSp>
        <p:nvGrpSpPr>
          <p:cNvPr id="65" name="Groupe 64"/>
          <p:cNvGrpSpPr>
            <a:grpSpLocks/>
          </p:cNvGrpSpPr>
          <p:nvPr/>
        </p:nvGrpSpPr>
        <p:grpSpPr bwMode="auto">
          <a:xfrm>
            <a:off x="218281" y="758825"/>
            <a:ext cx="8734425" cy="4100512"/>
            <a:chOff x="158750" y="790892"/>
            <a:chExt cx="8734424" cy="4099750"/>
          </a:xfrm>
        </p:grpSpPr>
        <p:sp>
          <p:nvSpPr>
            <p:cNvPr id="70" name="Shape 178"/>
            <p:cNvSpPr>
              <a:spLocks noChangeArrowheads="1"/>
            </p:cNvSpPr>
            <p:nvPr/>
          </p:nvSpPr>
          <p:spPr bwMode="auto">
            <a:xfrm>
              <a:off x="158750" y="3449193"/>
              <a:ext cx="8713787" cy="1441449"/>
            </a:xfrm>
            <a:prstGeom prst="roundRect">
              <a:avLst>
                <a:gd name="adj" fmla="val 16667"/>
              </a:avLst>
            </a:prstGeom>
            <a:solidFill>
              <a:srgbClr val="E6E6E6"/>
            </a:solidFill>
            <a:ln w="12700">
              <a:solidFill>
                <a:srgbClr val="E6E6E6"/>
              </a:solidFill>
              <a:miter lim="800000"/>
              <a:headEnd type="none" w="sm" len="sm"/>
              <a:tailEnd type="none" w="sm" len="sm"/>
            </a:ln>
          </p:spPr>
          <p:txBody>
            <a:bodyPr lIns="91425" tIns="45700" rIns="91425" bIns="45700"/>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spcBef>
                  <a:spcPct val="0"/>
                </a:spcBef>
                <a:buFontTx/>
                <a:buNone/>
              </a:pPr>
              <a:endParaRPr lang="fr-FR" altLang="fr-FR" sz="1800">
                <a:solidFill>
                  <a:srgbClr val="000000"/>
                </a:solidFill>
                <a:cs typeface="Arial" panose="020B0604020202020204" pitchFamily="34" charset="0"/>
                <a:sym typeface="Arial" panose="020B0604020202020204" pitchFamily="34" charset="0"/>
              </a:endParaRPr>
            </a:p>
          </p:txBody>
        </p:sp>
        <p:sp>
          <p:nvSpPr>
            <p:cNvPr id="71" name="Shape 179"/>
            <p:cNvSpPr>
              <a:spLocks noChangeArrowheads="1"/>
            </p:cNvSpPr>
            <p:nvPr/>
          </p:nvSpPr>
          <p:spPr bwMode="auto">
            <a:xfrm>
              <a:off x="179387" y="790892"/>
              <a:ext cx="8713787" cy="2290572"/>
            </a:xfrm>
            <a:prstGeom prst="roundRect">
              <a:avLst>
                <a:gd name="adj" fmla="val 16667"/>
              </a:avLst>
            </a:prstGeom>
            <a:solidFill>
              <a:srgbClr val="E6E6E6"/>
            </a:solidFill>
            <a:ln w="12700">
              <a:solidFill>
                <a:srgbClr val="E6E6E6"/>
              </a:solidFill>
              <a:miter lim="800000"/>
              <a:headEnd type="none" w="sm" len="sm"/>
              <a:tailEnd type="none" w="sm" len="sm"/>
            </a:ln>
          </p:spPr>
          <p:txBody>
            <a:bodyPr lIns="91425" tIns="45700" rIns="91425" bIns="45700"/>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spcBef>
                  <a:spcPct val="0"/>
                </a:spcBef>
                <a:buFontTx/>
                <a:buNone/>
              </a:pPr>
              <a:endParaRPr lang="fr-FR" altLang="fr-FR" sz="1800">
                <a:solidFill>
                  <a:srgbClr val="000000"/>
                </a:solidFill>
                <a:cs typeface="Arial" panose="020B0604020202020204" pitchFamily="34" charset="0"/>
                <a:sym typeface="Arial" panose="020B0604020202020204" pitchFamily="34" charset="0"/>
              </a:endParaRPr>
            </a:p>
          </p:txBody>
        </p:sp>
        <p:sp>
          <p:nvSpPr>
            <p:cNvPr id="72" name="Shape 180"/>
            <p:cNvSpPr/>
            <p:nvPr/>
          </p:nvSpPr>
          <p:spPr>
            <a:xfrm>
              <a:off x="6156348" y="1997168"/>
              <a:ext cx="1223963" cy="906294"/>
            </a:xfrm>
            <a:prstGeom prst="roundRect">
              <a:avLst>
                <a:gd name="adj" fmla="val 16667"/>
              </a:avLst>
            </a:prstGeom>
            <a:solidFill>
              <a:srgbClr val="92D050"/>
            </a:solidFill>
            <a:ln w="9525" cap="flat" cmpd="sng">
              <a:solidFill>
                <a:srgbClr val="669900"/>
              </a:solidFill>
              <a:prstDash val="solid"/>
              <a:miter lim="800000"/>
              <a:headEnd type="none" w="sm" len="sm"/>
              <a:tailEnd type="none" w="sm" len="sm"/>
            </a:ln>
            <a:effectLst>
              <a:outerShdw blurRad="63500" dist="19050" dir="5400000">
                <a:srgbClr val="000000">
                  <a:alpha val="62745"/>
                </a:srgbClr>
              </a:outerShdw>
            </a:effectLst>
          </p:spPr>
          <p:txBody>
            <a:bodyPr spcFirstLastPara="1"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ts val="0"/>
                </a:spcBef>
                <a:spcAft>
                  <a:spcPts val="0"/>
                </a:spcAft>
                <a:buClr>
                  <a:schemeClr val="dk1"/>
                </a:buClr>
                <a:buSzPts val="1000"/>
                <a:buFont typeface="Arial"/>
                <a:buNone/>
                <a:defRPr/>
              </a:pPr>
              <a:r>
                <a:rPr lang="fr-FR" sz="1000" b="1" dirty="0">
                  <a:solidFill>
                    <a:schemeClr val="dk1"/>
                  </a:solidFill>
                  <a:latin typeface="Arial"/>
                  <a:ea typeface="Arial"/>
                  <a:cs typeface="Arial"/>
                  <a:sym typeface="Arial"/>
                </a:rPr>
                <a:t>Brevet fédéral d’animateur de randonnée pédestre</a:t>
              </a:r>
              <a:endParaRPr dirty="0"/>
            </a:p>
          </p:txBody>
        </p:sp>
        <p:sp>
          <p:nvSpPr>
            <p:cNvPr id="73" name="Shape 181"/>
            <p:cNvSpPr/>
            <p:nvPr/>
          </p:nvSpPr>
          <p:spPr>
            <a:xfrm>
              <a:off x="5220246" y="854380"/>
              <a:ext cx="1223962" cy="815823"/>
            </a:xfrm>
            <a:prstGeom prst="roundRect">
              <a:avLst>
                <a:gd name="adj" fmla="val 16667"/>
              </a:avLst>
            </a:prstGeom>
            <a:solidFill>
              <a:srgbClr val="92D050"/>
            </a:solidFill>
            <a:ln w="9525" cap="flat" cmpd="sng">
              <a:solidFill>
                <a:srgbClr val="669900"/>
              </a:solidFill>
              <a:prstDash val="solid"/>
              <a:miter lim="800000"/>
              <a:headEnd type="none" w="sm" len="sm"/>
              <a:tailEnd type="none" w="sm" len="sm"/>
            </a:ln>
            <a:effectLst>
              <a:outerShdw blurRad="63500" dist="19050" dir="5400000">
                <a:srgbClr val="000000">
                  <a:alpha val="62745"/>
                </a:srgbClr>
              </a:outerShdw>
            </a:effectLst>
          </p:spPr>
          <p:txBody>
            <a:bodyPr spcFirstLastPara="1"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ts val="0"/>
                </a:spcBef>
                <a:spcAft>
                  <a:spcPts val="0"/>
                </a:spcAft>
                <a:buClr>
                  <a:schemeClr val="dk1"/>
                </a:buClr>
                <a:buSzPts val="1000"/>
                <a:buFont typeface="Arial"/>
                <a:buNone/>
                <a:defRPr/>
              </a:pPr>
              <a:r>
                <a:rPr lang="fr-FR" sz="1000" b="1" dirty="0">
                  <a:solidFill>
                    <a:schemeClr val="dk1"/>
                  </a:solidFill>
                  <a:latin typeface="Arial"/>
                  <a:ea typeface="Arial"/>
                  <a:cs typeface="Arial"/>
                  <a:sym typeface="Arial"/>
                </a:rPr>
                <a:t>Certificat d’animateur de randonnée de proximité</a:t>
              </a:r>
              <a:endParaRPr dirty="0"/>
            </a:p>
          </p:txBody>
        </p:sp>
        <p:sp>
          <p:nvSpPr>
            <p:cNvPr id="74" name="Shape 182"/>
            <p:cNvSpPr>
              <a:spLocks noChangeArrowheads="1"/>
            </p:cNvSpPr>
            <p:nvPr/>
          </p:nvSpPr>
          <p:spPr bwMode="auto">
            <a:xfrm>
              <a:off x="2194719" y="3701542"/>
              <a:ext cx="1223962" cy="719137"/>
            </a:xfrm>
            <a:prstGeom prst="roundRect">
              <a:avLst>
                <a:gd name="adj" fmla="val 16667"/>
              </a:avLst>
            </a:prstGeom>
            <a:solidFill>
              <a:srgbClr val="FFC000"/>
            </a:solidFill>
            <a:ln w="12700">
              <a:solidFill>
                <a:srgbClr val="FFC000"/>
              </a:solidFill>
              <a:miter lim="800000"/>
              <a:headEnd type="none" w="sm" len="sm"/>
              <a:tailEnd type="none" w="sm" len="sm"/>
            </a:ln>
          </p:spPr>
          <p:txBody>
            <a:bodyPr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0"/>
                </a:spcBef>
                <a:buClr>
                  <a:srgbClr val="000000"/>
                </a:buClr>
                <a:buSzPts val="1000"/>
                <a:buFontTx/>
                <a:buNone/>
              </a:pPr>
              <a:r>
                <a:rPr lang="fr-FR" altLang="fr-FR" sz="1000" b="1">
                  <a:solidFill>
                    <a:srgbClr val="000000"/>
                  </a:solidFill>
                  <a:cs typeface="Arial" panose="020B0604020202020204" pitchFamily="34" charset="0"/>
                  <a:sym typeface="Arial" panose="020B0604020202020204" pitchFamily="34" charset="0"/>
                </a:rPr>
                <a:t>Option santé</a:t>
              </a:r>
              <a:endParaRPr lang="fr-FR" altLang="fr-FR" sz="1800"/>
            </a:p>
          </p:txBody>
        </p:sp>
        <p:sp>
          <p:nvSpPr>
            <p:cNvPr id="75" name="Shape 183"/>
            <p:cNvSpPr>
              <a:spLocks noChangeArrowheads="1"/>
            </p:cNvSpPr>
            <p:nvPr/>
          </p:nvSpPr>
          <p:spPr bwMode="auto">
            <a:xfrm>
              <a:off x="879474" y="3711067"/>
              <a:ext cx="1223962" cy="700087"/>
            </a:xfrm>
            <a:prstGeom prst="roundRect">
              <a:avLst>
                <a:gd name="adj" fmla="val 16667"/>
              </a:avLst>
            </a:prstGeom>
            <a:solidFill>
              <a:srgbClr val="BADDE1"/>
            </a:solidFill>
            <a:ln w="12700">
              <a:solidFill>
                <a:srgbClr val="72BFC5"/>
              </a:solidFill>
              <a:miter lim="800000"/>
              <a:headEnd type="none" w="sm" len="sm"/>
              <a:tailEnd type="none" w="sm" len="sm"/>
            </a:ln>
          </p:spPr>
          <p:txBody>
            <a:bodyPr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0"/>
                </a:spcBef>
                <a:buClr>
                  <a:srgbClr val="000000"/>
                </a:buClr>
                <a:buSzPts val="1000"/>
                <a:buFontTx/>
                <a:buNone/>
              </a:pPr>
              <a:r>
                <a:rPr lang="fr-FR" altLang="fr-FR" sz="1000" b="1">
                  <a:solidFill>
                    <a:srgbClr val="000000"/>
                  </a:solidFill>
                  <a:cs typeface="Arial" panose="020B0604020202020204" pitchFamily="34" charset="0"/>
                  <a:sym typeface="Arial" panose="020B0604020202020204" pitchFamily="34" charset="0"/>
                </a:rPr>
                <a:t>Entraîneur fédéral longe côte</a:t>
              </a:r>
              <a:endParaRPr lang="fr-FR" altLang="fr-FR" sz="1800"/>
            </a:p>
          </p:txBody>
        </p:sp>
        <p:sp>
          <p:nvSpPr>
            <p:cNvPr id="76" name="Shape 184"/>
            <p:cNvSpPr>
              <a:spLocks noChangeArrowheads="1"/>
            </p:cNvSpPr>
            <p:nvPr/>
          </p:nvSpPr>
          <p:spPr bwMode="auto">
            <a:xfrm>
              <a:off x="7513637" y="3701542"/>
              <a:ext cx="1223962" cy="719137"/>
            </a:xfrm>
            <a:prstGeom prst="roundRect">
              <a:avLst>
                <a:gd name="adj" fmla="val 16667"/>
              </a:avLst>
            </a:prstGeom>
            <a:solidFill>
              <a:srgbClr val="92D050"/>
            </a:solidFill>
            <a:ln w="12700">
              <a:solidFill>
                <a:srgbClr val="669900"/>
              </a:solidFill>
              <a:miter lim="800000"/>
              <a:headEnd type="none" w="sm" len="sm"/>
              <a:tailEnd type="none" w="sm" len="sm"/>
            </a:ln>
          </p:spPr>
          <p:txBody>
            <a:bodyPr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0"/>
                </a:spcBef>
                <a:buClr>
                  <a:srgbClr val="000000"/>
                </a:buClr>
                <a:buSzPts val="1000"/>
                <a:buFontTx/>
                <a:buNone/>
              </a:pPr>
              <a:r>
                <a:rPr lang="fr-FR" altLang="fr-FR" sz="1000" b="1">
                  <a:solidFill>
                    <a:srgbClr val="000000"/>
                  </a:solidFill>
                  <a:cs typeface="Arial" panose="020B0604020202020204" pitchFamily="34" charset="0"/>
                  <a:sym typeface="Arial" panose="020B0604020202020204" pitchFamily="34" charset="0"/>
                </a:rPr>
                <a:t>Montagne hivernale (raquettes) </a:t>
              </a:r>
              <a:endParaRPr lang="fr-FR" altLang="fr-FR" sz="1800"/>
            </a:p>
          </p:txBody>
        </p:sp>
        <p:sp>
          <p:nvSpPr>
            <p:cNvPr id="77" name="Shape 185"/>
            <p:cNvSpPr>
              <a:spLocks noChangeArrowheads="1"/>
            </p:cNvSpPr>
            <p:nvPr/>
          </p:nvSpPr>
          <p:spPr bwMode="auto">
            <a:xfrm>
              <a:off x="6183312" y="3701542"/>
              <a:ext cx="1223962" cy="719137"/>
            </a:xfrm>
            <a:prstGeom prst="roundRect">
              <a:avLst>
                <a:gd name="adj" fmla="val 16667"/>
              </a:avLst>
            </a:prstGeom>
            <a:solidFill>
              <a:srgbClr val="92D050"/>
            </a:solidFill>
            <a:ln w="12700">
              <a:solidFill>
                <a:srgbClr val="669900"/>
              </a:solidFill>
              <a:miter lim="800000"/>
              <a:headEnd type="none" w="sm" len="sm"/>
              <a:tailEnd type="none" w="sm" len="sm"/>
            </a:ln>
          </p:spPr>
          <p:txBody>
            <a:bodyPr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0"/>
                </a:spcBef>
                <a:buClr>
                  <a:srgbClr val="000000"/>
                </a:buClr>
                <a:buSzPts val="1000"/>
                <a:buFontTx/>
                <a:buNone/>
              </a:pPr>
              <a:r>
                <a:rPr lang="fr-FR" altLang="fr-FR" sz="1000" b="1">
                  <a:solidFill>
                    <a:srgbClr val="000000"/>
                  </a:solidFill>
                  <a:cs typeface="Arial" panose="020B0604020202020204" pitchFamily="34" charset="0"/>
                  <a:sym typeface="Arial" panose="020B0604020202020204" pitchFamily="34" charset="0"/>
                </a:rPr>
                <a:t>Montagne estivale </a:t>
              </a:r>
              <a:endParaRPr lang="fr-FR" altLang="fr-FR" sz="1800"/>
            </a:p>
          </p:txBody>
        </p:sp>
        <p:cxnSp>
          <p:nvCxnSpPr>
            <p:cNvPr id="78" name="Shape 186"/>
            <p:cNvCxnSpPr>
              <a:cxnSpLocks noChangeShapeType="1"/>
              <a:endCxn id="75" idx="0"/>
            </p:cNvCxnSpPr>
            <p:nvPr/>
          </p:nvCxnSpPr>
          <p:spPr bwMode="auto">
            <a:xfrm flipH="1">
              <a:off x="1491455" y="2727960"/>
              <a:ext cx="1590" cy="983107"/>
            </a:xfrm>
            <a:prstGeom prst="straightConnector1">
              <a:avLst/>
            </a:prstGeom>
            <a:noFill/>
            <a:ln w="38100">
              <a:solidFill>
                <a:srgbClr val="7F7F7F"/>
              </a:solidFill>
              <a:miter lim="800000"/>
              <a:headEnd/>
              <a:tailEnd type="triangle" w="med" len="med"/>
            </a:ln>
            <a:extLst>
              <a:ext uri="{909E8E84-426E-40DD-AFC4-6F175D3DCCD1}">
                <a14:hiddenFill xmlns:a14="http://schemas.microsoft.com/office/drawing/2010/main" xmlns="">
                  <a:noFill/>
                </a14:hiddenFill>
              </a:ext>
            </a:extLst>
          </p:spPr>
        </p:cxnSp>
        <p:sp>
          <p:nvSpPr>
            <p:cNvPr id="79" name="Shape 187"/>
            <p:cNvSpPr>
              <a:spLocks noChangeArrowheads="1"/>
            </p:cNvSpPr>
            <p:nvPr/>
          </p:nvSpPr>
          <p:spPr bwMode="auto">
            <a:xfrm>
              <a:off x="3525044" y="3722179"/>
              <a:ext cx="1223962" cy="677862"/>
            </a:xfrm>
            <a:prstGeom prst="roundRect">
              <a:avLst>
                <a:gd name="adj" fmla="val 16667"/>
              </a:avLst>
            </a:prstGeom>
            <a:solidFill>
              <a:srgbClr val="FFCCFF"/>
            </a:solidFill>
            <a:ln>
              <a:noFill/>
            </a:ln>
            <a:extLst>
              <a:ext uri="{91240B29-F687-4F45-9708-019B960494DF}">
                <a14:hiddenLine xmlns:a14="http://schemas.microsoft.com/office/drawing/2010/main" xmlns="" w="9525">
                  <a:solidFill>
                    <a:srgbClr val="000000"/>
                  </a:solidFill>
                  <a:round/>
                  <a:headEnd/>
                  <a:tailEnd/>
                </a14:hiddenLine>
              </a:ext>
            </a:extLst>
          </p:spPr>
          <p:txBody>
            <a:bodyPr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0"/>
                </a:spcBef>
                <a:buClr>
                  <a:srgbClr val="000000"/>
                </a:buClr>
                <a:buSzPts val="1000"/>
                <a:buFontTx/>
                <a:buNone/>
              </a:pPr>
              <a:r>
                <a:rPr lang="fr-FR" altLang="fr-FR" sz="1000" b="1" dirty="0">
                  <a:solidFill>
                    <a:srgbClr val="000000"/>
                  </a:solidFill>
                  <a:cs typeface="Arial" panose="020B0604020202020204" pitchFamily="34" charset="0"/>
                  <a:sym typeface="Arial" panose="020B0604020202020204" pitchFamily="34" charset="0"/>
                </a:rPr>
                <a:t>Capitaine de route </a:t>
              </a:r>
              <a:r>
                <a:rPr lang="fr-FR" altLang="fr-FR" sz="1000" b="1" dirty="0" err="1" smtClean="0">
                  <a:solidFill>
                    <a:srgbClr val="000000"/>
                  </a:solidFill>
                  <a:cs typeface="Arial" panose="020B0604020202020204" pitchFamily="34" charset="0"/>
                  <a:sym typeface="Arial" panose="020B0604020202020204" pitchFamily="34" charset="0"/>
                </a:rPr>
                <a:t>Audax</a:t>
              </a:r>
              <a:r>
                <a:rPr lang="fr-FR" altLang="fr-FR" sz="1000" b="1" baseline="30000" dirty="0" smtClean="0">
                  <a:solidFill>
                    <a:srgbClr val="000000"/>
                  </a:solidFill>
                  <a:cs typeface="Arial" panose="020B0604020202020204" pitchFamily="34" charset="0"/>
                  <a:sym typeface="Arial" panose="020B0604020202020204" pitchFamily="34" charset="0"/>
                </a:rPr>
                <a:t>©</a:t>
              </a:r>
              <a:r>
                <a:rPr lang="fr-FR" altLang="fr-FR" sz="1000" b="1" dirty="0" smtClean="0">
                  <a:solidFill>
                    <a:srgbClr val="000000"/>
                  </a:solidFill>
                  <a:cs typeface="Arial" panose="020B0604020202020204" pitchFamily="34" charset="0"/>
                  <a:sym typeface="Arial" panose="020B0604020202020204" pitchFamily="34" charset="0"/>
                </a:rPr>
                <a:t> </a:t>
              </a:r>
              <a:endParaRPr lang="fr-FR" altLang="fr-FR" sz="1800" dirty="0"/>
            </a:p>
          </p:txBody>
        </p:sp>
        <p:sp>
          <p:nvSpPr>
            <p:cNvPr id="80" name="Shape 188"/>
            <p:cNvSpPr/>
            <p:nvPr/>
          </p:nvSpPr>
          <p:spPr>
            <a:xfrm>
              <a:off x="827088" y="2019388"/>
              <a:ext cx="1328737" cy="863439"/>
            </a:xfrm>
            <a:prstGeom prst="roundRect">
              <a:avLst>
                <a:gd name="adj" fmla="val 16667"/>
              </a:avLst>
            </a:prstGeom>
            <a:solidFill>
              <a:srgbClr val="BADDE1"/>
            </a:solidFill>
            <a:ln>
              <a:noFill/>
            </a:ln>
            <a:effectLst>
              <a:outerShdw blurRad="63500" dist="19050" dir="5400000">
                <a:srgbClr val="000000">
                  <a:alpha val="62745"/>
                </a:srgbClr>
              </a:outerShdw>
            </a:effectLst>
          </p:spPr>
          <p:txBody>
            <a:bodyPr spcFirstLastPara="1"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ts val="0"/>
                </a:spcBef>
                <a:spcAft>
                  <a:spcPts val="0"/>
                </a:spcAft>
                <a:buClr>
                  <a:schemeClr val="dk1"/>
                </a:buClr>
                <a:buSzPts val="1000"/>
                <a:buFont typeface="Arial"/>
                <a:buNone/>
                <a:defRPr/>
              </a:pPr>
              <a:r>
                <a:rPr lang="fr-FR" sz="1000" b="1" dirty="0">
                  <a:solidFill>
                    <a:schemeClr val="dk1"/>
                  </a:solidFill>
                  <a:latin typeface="Arial"/>
                  <a:ea typeface="Arial"/>
                  <a:cs typeface="Arial"/>
                  <a:sym typeface="Arial"/>
                </a:rPr>
                <a:t>Brevet fédéral d’animateur de longe côte/marche aquatique</a:t>
              </a:r>
              <a:endParaRPr dirty="0"/>
            </a:p>
          </p:txBody>
        </p:sp>
        <p:cxnSp>
          <p:nvCxnSpPr>
            <p:cNvPr id="81" name="Shape 189"/>
            <p:cNvCxnSpPr>
              <a:cxnSpLocks noChangeShapeType="1"/>
              <a:stCxn id="72" idx="2"/>
              <a:endCxn id="76" idx="0"/>
            </p:cNvCxnSpPr>
            <p:nvPr/>
          </p:nvCxnSpPr>
          <p:spPr bwMode="auto">
            <a:xfrm>
              <a:off x="6768330" y="2903462"/>
              <a:ext cx="1357288" cy="798080"/>
            </a:xfrm>
            <a:prstGeom prst="straightConnector1">
              <a:avLst/>
            </a:prstGeom>
            <a:noFill/>
            <a:ln w="28575">
              <a:solidFill>
                <a:srgbClr val="92D050"/>
              </a:solidFill>
              <a:miter lim="800000"/>
              <a:headEnd/>
              <a:tailEnd type="triangle" w="med" len="med"/>
            </a:ln>
            <a:extLst>
              <a:ext uri="{909E8E84-426E-40DD-AFC4-6F175D3DCCD1}">
                <a14:hiddenFill xmlns:a14="http://schemas.microsoft.com/office/drawing/2010/main" xmlns="">
                  <a:noFill/>
                </a14:hiddenFill>
              </a:ext>
            </a:extLst>
          </p:spPr>
        </p:cxnSp>
        <p:cxnSp>
          <p:nvCxnSpPr>
            <p:cNvPr id="82" name="Shape 190"/>
            <p:cNvCxnSpPr>
              <a:cxnSpLocks noChangeShapeType="1"/>
              <a:stCxn id="72" idx="2"/>
              <a:endCxn id="83" idx="0"/>
            </p:cNvCxnSpPr>
            <p:nvPr/>
          </p:nvCxnSpPr>
          <p:spPr bwMode="auto">
            <a:xfrm flipH="1">
              <a:off x="5464968" y="2903462"/>
              <a:ext cx="1303362" cy="798080"/>
            </a:xfrm>
            <a:prstGeom prst="straightConnector1">
              <a:avLst/>
            </a:prstGeom>
            <a:noFill/>
            <a:ln w="28575">
              <a:solidFill>
                <a:srgbClr val="92D050"/>
              </a:solidFill>
              <a:miter lim="800000"/>
              <a:headEnd/>
              <a:tailEnd type="triangle" w="med" len="med"/>
            </a:ln>
            <a:extLst>
              <a:ext uri="{909E8E84-426E-40DD-AFC4-6F175D3DCCD1}">
                <a14:hiddenFill xmlns:a14="http://schemas.microsoft.com/office/drawing/2010/main" xmlns="">
                  <a:noFill/>
                </a14:hiddenFill>
              </a:ext>
            </a:extLst>
          </p:spPr>
        </p:cxnSp>
        <p:sp>
          <p:nvSpPr>
            <p:cNvPr id="83" name="Shape 191"/>
            <p:cNvSpPr>
              <a:spLocks noChangeArrowheads="1"/>
            </p:cNvSpPr>
            <p:nvPr/>
          </p:nvSpPr>
          <p:spPr bwMode="auto">
            <a:xfrm>
              <a:off x="4852987" y="3701542"/>
              <a:ext cx="1223962" cy="719137"/>
            </a:xfrm>
            <a:prstGeom prst="roundRect">
              <a:avLst>
                <a:gd name="adj" fmla="val 16667"/>
              </a:avLst>
            </a:prstGeom>
            <a:solidFill>
              <a:srgbClr val="92D050"/>
            </a:solidFill>
            <a:ln w="12700">
              <a:solidFill>
                <a:srgbClr val="669900"/>
              </a:solidFill>
              <a:miter lim="800000"/>
              <a:headEnd type="none" w="sm" len="sm"/>
              <a:tailEnd type="none" w="sm" len="sm"/>
            </a:ln>
          </p:spPr>
          <p:txBody>
            <a:bodyPr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0"/>
                </a:spcBef>
                <a:buClr>
                  <a:srgbClr val="000000"/>
                </a:buClr>
                <a:buSzPts val="1000"/>
                <a:buFontTx/>
                <a:buNone/>
              </a:pPr>
              <a:r>
                <a:rPr lang="fr-FR" altLang="fr-FR" sz="1000" b="1">
                  <a:solidFill>
                    <a:srgbClr val="000000"/>
                  </a:solidFill>
                  <a:cs typeface="Arial" panose="020B0604020202020204" pitchFamily="34" charset="0"/>
                  <a:sym typeface="Arial" panose="020B0604020202020204" pitchFamily="34" charset="0"/>
                </a:rPr>
                <a:t>Trek</a:t>
              </a:r>
              <a:endParaRPr lang="fr-FR" altLang="fr-FR" sz="1800"/>
            </a:p>
          </p:txBody>
        </p:sp>
        <p:cxnSp>
          <p:nvCxnSpPr>
            <p:cNvPr id="84" name="Shape 192"/>
            <p:cNvCxnSpPr>
              <a:cxnSpLocks noChangeShapeType="1"/>
              <a:stCxn id="73" idx="2"/>
              <a:endCxn id="74" idx="0"/>
            </p:cNvCxnSpPr>
            <p:nvPr/>
          </p:nvCxnSpPr>
          <p:spPr bwMode="auto">
            <a:xfrm flipH="1">
              <a:off x="2806700" y="1670203"/>
              <a:ext cx="3025527" cy="2031339"/>
            </a:xfrm>
            <a:prstGeom prst="straightConnector1">
              <a:avLst/>
            </a:prstGeom>
            <a:noFill/>
            <a:ln w="38100">
              <a:solidFill>
                <a:srgbClr val="FFC000"/>
              </a:solidFill>
              <a:miter lim="800000"/>
              <a:headEnd/>
              <a:tailEnd type="triangle" w="med" len="med"/>
            </a:ln>
            <a:extLst>
              <a:ext uri="{909E8E84-426E-40DD-AFC4-6F175D3DCCD1}">
                <a14:hiddenFill xmlns:a14="http://schemas.microsoft.com/office/drawing/2010/main" xmlns="">
                  <a:noFill/>
                </a14:hiddenFill>
              </a:ext>
            </a:extLst>
          </p:spPr>
        </p:cxnSp>
        <p:cxnSp>
          <p:nvCxnSpPr>
            <p:cNvPr id="85" name="Shape 193"/>
            <p:cNvCxnSpPr>
              <a:cxnSpLocks noChangeShapeType="1"/>
            </p:cNvCxnSpPr>
            <p:nvPr/>
          </p:nvCxnSpPr>
          <p:spPr bwMode="auto">
            <a:xfrm flipH="1">
              <a:off x="2806700" y="2922333"/>
              <a:ext cx="3745707" cy="747015"/>
            </a:xfrm>
            <a:prstGeom prst="straightConnector1">
              <a:avLst/>
            </a:prstGeom>
            <a:noFill/>
            <a:ln w="38100">
              <a:solidFill>
                <a:srgbClr val="FFC000"/>
              </a:solidFill>
              <a:miter lim="800000"/>
              <a:headEnd/>
              <a:tailEnd type="triangle" w="med" len="med"/>
            </a:ln>
            <a:extLst>
              <a:ext uri="{909E8E84-426E-40DD-AFC4-6F175D3DCCD1}">
                <a14:hiddenFill xmlns:a14="http://schemas.microsoft.com/office/drawing/2010/main" xmlns="">
                  <a:noFill/>
                </a14:hiddenFill>
              </a:ext>
            </a:extLst>
          </p:spPr>
        </p:cxnSp>
        <p:cxnSp>
          <p:nvCxnSpPr>
            <p:cNvPr id="86" name="Shape 194"/>
            <p:cNvCxnSpPr>
              <a:cxnSpLocks noChangeShapeType="1"/>
              <a:stCxn id="92" idx="2"/>
              <a:endCxn id="74" idx="0"/>
            </p:cNvCxnSpPr>
            <p:nvPr/>
          </p:nvCxnSpPr>
          <p:spPr bwMode="auto">
            <a:xfrm flipH="1">
              <a:off x="2806700" y="2882828"/>
              <a:ext cx="505074" cy="818715"/>
            </a:xfrm>
            <a:prstGeom prst="straightConnector1">
              <a:avLst/>
            </a:prstGeom>
            <a:noFill/>
            <a:ln w="38100">
              <a:solidFill>
                <a:srgbClr val="FFC000"/>
              </a:solidFill>
              <a:miter lim="800000"/>
              <a:headEnd/>
              <a:tailEnd type="triangle" w="med" len="med"/>
            </a:ln>
            <a:extLst>
              <a:ext uri="{909E8E84-426E-40DD-AFC4-6F175D3DCCD1}">
                <a14:hiddenFill xmlns:a14="http://schemas.microsoft.com/office/drawing/2010/main" xmlns="">
                  <a:noFill/>
                </a14:hiddenFill>
              </a:ext>
            </a:extLst>
          </p:spPr>
        </p:cxnSp>
        <p:cxnSp>
          <p:nvCxnSpPr>
            <p:cNvPr id="87" name="Shape 195"/>
            <p:cNvCxnSpPr>
              <a:cxnSpLocks noChangeShapeType="1"/>
              <a:endCxn id="74" idx="0"/>
            </p:cNvCxnSpPr>
            <p:nvPr/>
          </p:nvCxnSpPr>
          <p:spPr bwMode="auto">
            <a:xfrm>
              <a:off x="1493044" y="2901696"/>
              <a:ext cx="1313656" cy="799846"/>
            </a:xfrm>
            <a:prstGeom prst="straightConnector1">
              <a:avLst/>
            </a:prstGeom>
            <a:noFill/>
            <a:ln w="38100">
              <a:solidFill>
                <a:srgbClr val="FFC000"/>
              </a:solidFill>
              <a:miter lim="800000"/>
              <a:headEnd/>
              <a:tailEnd type="triangle" w="med" len="med"/>
            </a:ln>
            <a:extLst>
              <a:ext uri="{909E8E84-426E-40DD-AFC4-6F175D3DCCD1}">
                <a14:hiddenFill xmlns:a14="http://schemas.microsoft.com/office/drawing/2010/main" xmlns="">
                  <a:noFill/>
                </a14:hiddenFill>
              </a:ext>
            </a:extLst>
          </p:spPr>
        </p:cxnSp>
        <p:cxnSp>
          <p:nvCxnSpPr>
            <p:cNvPr id="88" name="Shape 196"/>
            <p:cNvCxnSpPr>
              <a:cxnSpLocks noChangeShapeType="1"/>
              <a:stCxn id="72" idx="2"/>
              <a:endCxn id="77" idx="0"/>
            </p:cNvCxnSpPr>
            <p:nvPr/>
          </p:nvCxnSpPr>
          <p:spPr bwMode="auto">
            <a:xfrm>
              <a:off x="6768330" y="2903462"/>
              <a:ext cx="26963" cy="798080"/>
            </a:xfrm>
            <a:prstGeom prst="straightConnector1">
              <a:avLst/>
            </a:prstGeom>
            <a:noFill/>
            <a:ln w="28575">
              <a:solidFill>
                <a:srgbClr val="92D050"/>
              </a:solidFill>
              <a:miter lim="800000"/>
              <a:headEnd/>
              <a:tailEnd type="triangle" w="med" len="med"/>
            </a:ln>
            <a:extLst>
              <a:ext uri="{909E8E84-426E-40DD-AFC4-6F175D3DCCD1}">
                <a14:hiddenFill xmlns:a14="http://schemas.microsoft.com/office/drawing/2010/main" xmlns="">
                  <a:noFill/>
                </a14:hiddenFill>
              </a:ext>
            </a:extLst>
          </p:spPr>
        </p:cxnSp>
        <p:cxnSp>
          <p:nvCxnSpPr>
            <p:cNvPr id="89" name="Shape 197"/>
            <p:cNvCxnSpPr>
              <a:cxnSpLocks noChangeShapeType="1"/>
            </p:cNvCxnSpPr>
            <p:nvPr/>
          </p:nvCxnSpPr>
          <p:spPr bwMode="auto">
            <a:xfrm>
              <a:off x="684212" y="1842833"/>
              <a:ext cx="7796212" cy="0"/>
            </a:xfrm>
            <a:prstGeom prst="straightConnector1">
              <a:avLst/>
            </a:prstGeom>
            <a:noFill/>
            <a:ln w="9525">
              <a:solidFill>
                <a:schemeClr val="bg2"/>
              </a:solidFill>
              <a:miter lim="800000"/>
              <a:headEnd/>
              <a:tailEnd/>
            </a:ln>
            <a:extLst>
              <a:ext uri="{909E8E84-426E-40DD-AFC4-6F175D3DCCD1}">
                <a14:hiddenFill xmlns:a14="http://schemas.microsoft.com/office/drawing/2010/main" xmlns="">
                  <a:noFill/>
                </a14:hiddenFill>
              </a:ext>
            </a:extLst>
          </p:spPr>
        </p:cxnSp>
        <p:cxnSp>
          <p:nvCxnSpPr>
            <p:cNvPr id="90" name="Shape 198"/>
            <p:cNvCxnSpPr>
              <a:cxnSpLocks noChangeShapeType="1"/>
              <a:stCxn id="92" idx="2"/>
              <a:endCxn id="79" idx="0"/>
            </p:cNvCxnSpPr>
            <p:nvPr/>
          </p:nvCxnSpPr>
          <p:spPr bwMode="auto">
            <a:xfrm>
              <a:off x="3311774" y="2882828"/>
              <a:ext cx="825251" cy="839352"/>
            </a:xfrm>
            <a:prstGeom prst="straightConnector1">
              <a:avLst/>
            </a:prstGeom>
            <a:noFill/>
            <a:ln w="28575">
              <a:solidFill>
                <a:srgbClr val="CC9900"/>
              </a:solidFill>
              <a:miter lim="800000"/>
              <a:headEnd/>
              <a:tailEnd type="triangle" w="med" len="med"/>
            </a:ln>
            <a:extLst>
              <a:ext uri="{909E8E84-426E-40DD-AFC4-6F175D3DCCD1}">
                <a14:hiddenFill xmlns:a14="http://schemas.microsoft.com/office/drawing/2010/main" xmlns="">
                  <a:noFill/>
                </a14:hiddenFill>
              </a:ext>
            </a:extLst>
          </p:spPr>
        </p:cxnSp>
        <p:cxnSp>
          <p:nvCxnSpPr>
            <p:cNvPr id="91" name="Shape 199"/>
            <p:cNvCxnSpPr>
              <a:cxnSpLocks noChangeShapeType="1"/>
              <a:stCxn id="72" idx="2"/>
              <a:endCxn id="79" idx="0"/>
            </p:cNvCxnSpPr>
            <p:nvPr/>
          </p:nvCxnSpPr>
          <p:spPr bwMode="auto">
            <a:xfrm flipH="1">
              <a:off x="4137025" y="2903462"/>
              <a:ext cx="2631306" cy="818718"/>
            </a:xfrm>
            <a:prstGeom prst="straightConnector1">
              <a:avLst/>
            </a:prstGeom>
            <a:noFill/>
            <a:ln w="28575">
              <a:solidFill>
                <a:srgbClr val="CC9900"/>
              </a:solidFill>
              <a:miter lim="800000"/>
              <a:headEnd/>
              <a:tailEnd type="triangle" w="med" len="med"/>
            </a:ln>
            <a:extLst>
              <a:ext uri="{909E8E84-426E-40DD-AFC4-6F175D3DCCD1}">
                <a14:hiddenFill xmlns:a14="http://schemas.microsoft.com/office/drawing/2010/main" xmlns="">
                  <a:noFill/>
                </a14:hiddenFill>
              </a:ext>
            </a:extLst>
          </p:spPr>
        </p:cxnSp>
        <p:sp>
          <p:nvSpPr>
            <p:cNvPr id="92" name="Shape 200"/>
            <p:cNvSpPr/>
            <p:nvPr/>
          </p:nvSpPr>
          <p:spPr>
            <a:xfrm>
              <a:off x="2699792" y="2019388"/>
              <a:ext cx="1223963" cy="863439"/>
            </a:xfrm>
            <a:prstGeom prst="roundRect">
              <a:avLst>
                <a:gd name="adj" fmla="val 16667"/>
              </a:avLst>
            </a:prstGeom>
            <a:solidFill>
              <a:srgbClr val="CECEEF"/>
            </a:solidFill>
            <a:ln w="9525" cap="flat" cmpd="sng">
              <a:solidFill>
                <a:srgbClr val="FF33CC"/>
              </a:solidFill>
              <a:prstDash val="solid"/>
              <a:miter lim="800000"/>
              <a:headEnd type="none" w="sm" len="sm"/>
              <a:tailEnd type="none" w="sm" len="sm"/>
            </a:ln>
            <a:effectLst>
              <a:outerShdw blurRad="63500" dist="19050" dir="5400000">
                <a:srgbClr val="000000">
                  <a:alpha val="62745"/>
                </a:srgbClr>
              </a:outerShdw>
            </a:effectLst>
          </p:spPr>
          <p:txBody>
            <a:bodyPr spcFirstLastPara="1"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ts val="0"/>
                </a:spcBef>
                <a:spcAft>
                  <a:spcPts val="0"/>
                </a:spcAft>
                <a:buClr>
                  <a:schemeClr val="dk1"/>
                </a:buClr>
                <a:buSzPts val="1000"/>
                <a:buFont typeface="Arial"/>
                <a:buNone/>
                <a:defRPr/>
              </a:pPr>
              <a:r>
                <a:rPr lang="fr-FR" sz="1000" b="1" dirty="0">
                  <a:solidFill>
                    <a:schemeClr val="dk1"/>
                  </a:solidFill>
                  <a:latin typeface="Arial"/>
                  <a:ea typeface="Arial"/>
                  <a:cs typeface="Arial"/>
                  <a:sym typeface="Arial"/>
                </a:rPr>
                <a:t>Brevet fédéral d’animateur de marche nordique</a:t>
              </a:r>
              <a:endParaRPr dirty="0"/>
            </a:p>
          </p:txBody>
        </p:sp>
        <p:sp>
          <p:nvSpPr>
            <p:cNvPr id="93" name="Shape 201"/>
            <p:cNvSpPr txBox="1">
              <a:spLocks noChangeArrowheads="1"/>
            </p:cNvSpPr>
            <p:nvPr/>
          </p:nvSpPr>
          <p:spPr bwMode="auto">
            <a:xfrm>
              <a:off x="594042" y="862330"/>
              <a:ext cx="3270250"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5" tIns="45700" rIns="91425" bIns="45700"/>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spcBef>
                  <a:spcPct val="0"/>
                </a:spcBef>
                <a:buClr>
                  <a:srgbClr val="7F7F7F"/>
                </a:buClr>
                <a:buSzPts val="1800"/>
                <a:buFontTx/>
                <a:buNone/>
              </a:pPr>
              <a:r>
                <a:rPr lang="fr-FR" altLang="fr-FR" sz="1600" b="1" i="1">
                  <a:solidFill>
                    <a:srgbClr val="7F7F7F"/>
                  </a:solidFill>
                  <a:cs typeface="Arial" panose="020B0604020202020204" pitchFamily="34" charset="0"/>
                  <a:sym typeface="Arial" panose="020B0604020202020204" pitchFamily="34" charset="0"/>
                </a:rPr>
                <a:t>Les nouveaux diplômes d’animateurs de la FFRandonnée</a:t>
              </a:r>
              <a:endParaRPr lang="fr-FR" altLang="fr-FR" sz="1200"/>
            </a:p>
          </p:txBody>
        </p:sp>
        <p:sp>
          <p:nvSpPr>
            <p:cNvPr id="94" name="Shape 202"/>
            <p:cNvSpPr txBox="1">
              <a:spLocks noChangeArrowheads="1"/>
            </p:cNvSpPr>
            <p:nvPr/>
          </p:nvSpPr>
          <p:spPr bwMode="auto">
            <a:xfrm>
              <a:off x="179387" y="4488561"/>
              <a:ext cx="871378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5" tIns="45700" rIns="91425" bIns="45700"/>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0"/>
                </a:spcBef>
                <a:buClr>
                  <a:srgbClr val="7F7F7F"/>
                </a:buClr>
                <a:buSzPts val="1800"/>
                <a:buFontTx/>
                <a:buNone/>
              </a:pPr>
              <a:r>
                <a:rPr lang="fr-FR" altLang="fr-FR" sz="1600" b="1" i="1">
                  <a:solidFill>
                    <a:srgbClr val="7F7F7F"/>
                  </a:solidFill>
                  <a:cs typeface="Arial" panose="020B0604020202020204" pitchFamily="34" charset="0"/>
                  <a:sym typeface="Arial" panose="020B0604020202020204" pitchFamily="34" charset="0"/>
                </a:rPr>
                <a:t>Des spécialisations et des perfectionnements pour poursuivre sa formation</a:t>
              </a:r>
              <a:endParaRPr lang="fr-FR" altLang="fr-FR" sz="1200"/>
            </a:p>
          </p:txBody>
        </p:sp>
      </p:grpSp>
      <p:sp>
        <p:nvSpPr>
          <p:cNvPr id="66" name="Shape 161"/>
          <p:cNvSpPr>
            <a:spLocks noChangeArrowheads="1"/>
          </p:cNvSpPr>
          <p:nvPr/>
        </p:nvSpPr>
        <p:spPr bwMode="auto">
          <a:xfrm>
            <a:off x="191294" y="5097463"/>
            <a:ext cx="8740775" cy="1001712"/>
          </a:xfrm>
          <a:prstGeom prst="roundRect">
            <a:avLst>
              <a:gd name="adj" fmla="val 16667"/>
            </a:avLst>
          </a:prstGeom>
          <a:solidFill>
            <a:srgbClr val="E5E5E5"/>
          </a:solidFill>
          <a:ln w="12700">
            <a:solidFill>
              <a:srgbClr val="E5E5E5"/>
            </a:solidFill>
            <a:miter lim="800000"/>
            <a:headEnd type="none" w="sm" len="sm"/>
            <a:tailEnd type="none" w="sm" len="sm"/>
          </a:ln>
        </p:spPr>
        <p:txBody>
          <a:bodyPr lIns="91425" tIns="91425" rIns="91425" bIns="91425"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spcBef>
                <a:spcPct val="0"/>
              </a:spcBef>
              <a:buFontTx/>
              <a:buNone/>
            </a:pPr>
            <a:endParaRPr lang="fr-FR" altLang="fr-FR" sz="1800"/>
          </a:p>
        </p:txBody>
      </p:sp>
      <p:sp>
        <p:nvSpPr>
          <p:cNvPr id="67" name="Shape 163"/>
          <p:cNvSpPr>
            <a:spLocks noChangeArrowheads="1"/>
          </p:cNvSpPr>
          <p:nvPr/>
        </p:nvSpPr>
        <p:spPr bwMode="auto">
          <a:xfrm>
            <a:off x="886619" y="5208588"/>
            <a:ext cx="1287462" cy="779462"/>
          </a:xfrm>
          <a:prstGeom prst="roundRect">
            <a:avLst>
              <a:gd name="adj" fmla="val 16667"/>
            </a:avLst>
          </a:prstGeom>
          <a:solidFill>
            <a:srgbClr val="BADDE1"/>
          </a:solidFill>
          <a:ln w="12700">
            <a:solidFill>
              <a:srgbClr val="72BFC5"/>
            </a:solidFill>
            <a:miter lim="800000"/>
            <a:headEnd type="none" w="sm" len="sm"/>
            <a:tailEnd type="none" w="sm" len="sm"/>
          </a:ln>
        </p:spPr>
        <p:txBody>
          <a:bodyPr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0"/>
              </a:spcBef>
              <a:buClr>
                <a:srgbClr val="000000"/>
              </a:buClr>
              <a:buSzPts val="1000"/>
              <a:buFontTx/>
              <a:buNone/>
            </a:pPr>
            <a:r>
              <a:rPr lang="fr-FR" altLang="fr-FR" sz="1000" b="1">
                <a:solidFill>
                  <a:srgbClr val="000000"/>
                </a:solidFill>
                <a:cs typeface="Arial" panose="020B0604020202020204" pitchFamily="34" charset="0"/>
                <a:sym typeface="Arial" panose="020B0604020202020204" pitchFamily="34" charset="0"/>
              </a:rPr>
              <a:t>Certificat de Qualification Professionnelle (CQP) longe côte</a:t>
            </a:r>
            <a:endParaRPr lang="fr-FR" altLang="fr-FR" sz="1800"/>
          </a:p>
        </p:txBody>
      </p:sp>
      <p:sp>
        <p:nvSpPr>
          <p:cNvPr id="68" name="Shape 164"/>
          <p:cNvSpPr>
            <a:spLocks noChangeArrowheads="1"/>
          </p:cNvSpPr>
          <p:nvPr/>
        </p:nvSpPr>
        <p:spPr bwMode="auto">
          <a:xfrm>
            <a:off x="2305844" y="5238750"/>
            <a:ext cx="3475037" cy="719138"/>
          </a:xfrm>
          <a:prstGeom prst="roundRect">
            <a:avLst>
              <a:gd name="adj" fmla="val 16667"/>
            </a:avLst>
          </a:prstGeom>
          <a:solidFill>
            <a:srgbClr val="00B0F0"/>
          </a:solidFill>
          <a:ln w="12700">
            <a:solidFill>
              <a:srgbClr val="6B6BCF"/>
            </a:solidFill>
            <a:miter lim="800000"/>
            <a:headEnd type="none" w="sm" len="sm"/>
            <a:tailEnd type="none" w="sm" len="sm"/>
          </a:ln>
        </p:spPr>
        <p:txBody>
          <a:bodyPr lIns="91425" tIns="45700" rIns="91425" bIns="45700" anchor="ct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0"/>
              </a:spcBef>
              <a:buClr>
                <a:srgbClr val="FFFFFF"/>
              </a:buClr>
              <a:buSzPts val="1100"/>
              <a:buFontTx/>
              <a:buNone/>
            </a:pPr>
            <a:r>
              <a:rPr lang="fr-FR" altLang="fr-FR" sz="1100" b="1">
                <a:solidFill>
                  <a:srgbClr val="FFFFFF"/>
                </a:solidFill>
                <a:cs typeface="Arial" panose="020B0604020202020204" pitchFamily="34" charset="0"/>
                <a:sym typeface="Arial" panose="020B0604020202020204" pitchFamily="34" charset="0"/>
              </a:rPr>
              <a:t>BP JEPS Activités de randonnées</a:t>
            </a:r>
            <a:endParaRPr lang="fr-FR" altLang="fr-FR" sz="1800"/>
          </a:p>
        </p:txBody>
      </p:sp>
      <p:sp>
        <p:nvSpPr>
          <p:cNvPr id="69" name="Shape 201"/>
          <p:cNvSpPr txBox="1">
            <a:spLocks noChangeArrowheads="1"/>
          </p:cNvSpPr>
          <p:nvPr/>
        </p:nvSpPr>
        <p:spPr bwMode="auto">
          <a:xfrm>
            <a:off x="6136481" y="5175250"/>
            <a:ext cx="2536825"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5" tIns="45700" rIns="91425" bIns="45700"/>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spcBef>
                <a:spcPct val="0"/>
              </a:spcBef>
              <a:buClr>
                <a:srgbClr val="7F7F7F"/>
              </a:buClr>
              <a:buSzPts val="1800"/>
              <a:buFontTx/>
              <a:buNone/>
            </a:pPr>
            <a:r>
              <a:rPr lang="fr-FR" altLang="fr-FR" sz="1600" b="1" i="1">
                <a:solidFill>
                  <a:srgbClr val="7F7F7F"/>
                </a:solidFill>
                <a:cs typeface="Arial" panose="020B0604020202020204" pitchFamily="34" charset="0"/>
                <a:sym typeface="Arial" panose="020B0604020202020204" pitchFamily="34" charset="0"/>
              </a:rPr>
              <a:t>Des passerelles vers les diplômes professionnels</a:t>
            </a:r>
            <a:endParaRPr lang="fr-FR" altLang="fr-FR" sz="1200"/>
          </a:p>
        </p:txBody>
      </p:sp>
      <p:sp>
        <p:nvSpPr>
          <p:cNvPr id="4" name="Espace réservé du pied de page 3"/>
          <p:cNvSpPr>
            <a:spLocks noGrp="1"/>
          </p:cNvSpPr>
          <p:nvPr>
            <p:ph type="ftr" sz="quarter" idx="11"/>
          </p:nvPr>
        </p:nvSpPr>
        <p:spPr/>
        <p:txBody>
          <a:bodyPr/>
          <a:lstStyle/>
          <a:p>
            <a:pPr>
              <a:defRPr/>
            </a:pPr>
            <a:r>
              <a:rPr lang="fr-FR" smtClean="0"/>
              <a:t>TC03</a:t>
            </a:r>
            <a:endParaRPr lang="fr-FR"/>
          </a:p>
        </p:txBody>
      </p:sp>
    </p:spTree>
    <p:extLst>
      <p:ext uri="{BB962C8B-B14F-4D97-AF65-F5344CB8AC3E}">
        <p14:creationId xmlns:p14="http://schemas.microsoft.com/office/powerpoint/2010/main" xmlns="" val="2791873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2457450" y="6308725"/>
            <a:ext cx="6686550" cy="549275"/>
          </a:xfrm>
          <a:prstGeom prst="rect">
            <a:avLst/>
          </a:prstGeom>
          <a:noFill/>
          <a:ln w="9525">
            <a:noFill/>
            <a:miter lim="800000"/>
            <a:headEnd/>
            <a:tailEnd/>
          </a:ln>
        </p:spPr>
      </p:pic>
      <p:grpSp>
        <p:nvGrpSpPr>
          <p:cNvPr id="2" name="Group 8"/>
          <p:cNvGrpSpPr>
            <a:grpSpLocks/>
          </p:cNvGrpSpPr>
          <p:nvPr/>
        </p:nvGrpSpPr>
        <p:grpSpPr bwMode="auto">
          <a:xfrm>
            <a:off x="0" y="0"/>
            <a:ext cx="9144000" cy="6807200"/>
            <a:chOff x="0" y="0"/>
            <a:chExt cx="5760" cy="4288"/>
          </a:xfrm>
        </p:grpSpPr>
        <p:pic>
          <p:nvPicPr>
            <p:cNvPr id="10246" name="Picture 3" descr="LogoFFRP+baseline+site"/>
            <p:cNvPicPr>
              <a:picLocks noChangeAspect="1" noChangeArrowheads="1"/>
            </p:cNvPicPr>
            <p:nvPr/>
          </p:nvPicPr>
          <p:blipFill>
            <a:blip r:embed="rId3" cstate="print"/>
            <a:srcRect/>
            <a:stretch>
              <a:fillRect/>
            </a:stretch>
          </p:blipFill>
          <p:spPr bwMode="auto">
            <a:xfrm>
              <a:off x="113" y="3929"/>
              <a:ext cx="1179" cy="359"/>
            </a:xfrm>
            <a:prstGeom prst="rect">
              <a:avLst/>
            </a:prstGeom>
            <a:noFill/>
            <a:ln w="9525">
              <a:noFill/>
              <a:miter lim="800000"/>
              <a:headEnd/>
              <a:tailEnd/>
            </a:ln>
          </p:spPr>
        </p:pic>
        <p:pic>
          <p:nvPicPr>
            <p:cNvPr id="10247" name="Picture 7"/>
            <p:cNvPicPr>
              <a:picLocks noChangeAspect="1" noChangeArrowheads="1"/>
            </p:cNvPicPr>
            <p:nvPr/>
          </p:nvPicPr>
          <p:blipFill>
            <a:blip r:embed="rId4" cstate="print"/>
            <a:srcRect/>
            <a:stretch>
              <a:fillRect/>
            </a:stretch>
          </p:blipFill>
          <p:spPr bwMode="auto">
            <a:xfrm>
              <a:off x="0" y="0"/>
              <a:ext cx="5760" cy="480"/>
            </a:xfrm>
            <a:prstGeom prst="rect">
              <a:avLst/>
            </a:prstGeom>
            <a:noFill/>
            <a:ln w="9525">
              <a:noFill/>
              <a:miter lim="800000"/>
              <a:headEnd/>
              <a:tailEnd/>
            </a:ln>
          </p:spPr>
        </p:pic>
      </p:grpSp>
      <p:sp>
        <p:nvSpPr>
          <p:cNvPr id="10244" name="ZoneTexte 11"/>
          <p:cNvSpPr txBox="1">
            <a:spLocks noChangeArrowheads="1"/>
          </p:cNvSpPr>
          <p:nvPr/>
        </p:nvSpPr>
        <p:spPr bwMode="auto">
          <a:xfrm>
            <a:off x="0" y="115888"/>
            <a:ext cx="9144000" cy="523875"/>
          </a:xfrm>
          <a:prstGeom prst="rect">
            <a:avLst/>
          </a:prstGeom>
          <a:noFill/>
          <a:ln w="9525">
            <a:noFill/>
            <a:miter lim="800000"/>
            <a:headEnd/>
            <a:tailEnd/>
          </a:ln>
        </p:spPr>
        <p:txBody>
          <a:bodyPr>
            <a:spAutoFit/>
          </a:bodyPr>
          <a:lstStyle/>
          <a:p>
            <a:pPr algn="ctr" eaLnBrk="1" hangingPunct="1"/>
            <a:r>
              <a:rPr lang="fr-FR" altLang="fr-FR" sz="2800" b="1" dirty="0" smtClean="0"/>
              <a:t>Les </a:t>
            </a:r>
            <a:r>
              <a:rPr lang="fr-FR" altLang="fr-FR" sz="2800" b="1" dirty="0"/>
              <a:t>prérogatives des diplômes</a:t>
            </a:r>
          </a:p>
        </p:txBody>
      </p:sp>
      <p:sp>
        <p:nvSpPr>
          <p:cNvPr id="8" name="Espace réservé du contenu 2">
            <a:extLst>
              <a:ext uri="{FF2B5EF4-FFF2-40B4-BE49-F238E27FC236}">
                <a16:creationId xmlns="" xmlns:a16="http://schemas.microsoft.com/office/drawing/2014/main" id="{C826B07F-994B-4021-AEE3-EEB391E4E856}"/>
              </a:ext>
            </a:extLst>
          </p:cNvPr>
          <p:cNvSpPr txBox="1">
            <a:spLocks/>
          </p:cNvSpPr>
          <p:nvPr/>
        </p:nvSpPr>
        <p:spPr bwMode="auto">
          <a:xfrm>
            <a:off x="250825" y="836613"/>
            <a:ext cx="8637588" cy="5400675"/>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lvl1pPr marL="342900" indent="-342900" algn="l" rtl="0" eaLnBrk="0" fontAlgn="base" hangingPunct="0">
              <a:spcBef>
                <a:spcPct val="20000"/>
              </a:spcBef>
              <a:spcAft>
                <a:spcPct val="0"/>
              </a:spcAft>
              <a:buSzPct val="150000"/>
              <a:buFont typeface="Wingdings" panose="05000000000000000000" pitchFamily="2" charset="2"/>
              <a:buChar char="§"/>
              <a:defRPr sz="1600" b="1">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12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12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1200">
                <a:solidFill>
                  <a:schemeClr val="tx2">
                    <a:lumMod val="50000"/>
                    <a:lumOff val="50000"/>
                  </a:schemeClr>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1000">
                <a:solidFill>
                  <a:schemeClr val="tx2">
                    <a:lumMod val="50000"/>
                    <a:lumOff val="50000"/>
                  </a:schemeClr>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a:lstStyle>
          <a:p>
            <a:pPr>
              <a:defRPr/>
            </a:pPr>
            <a:r>
              <a:rPr lang="fr-FR" sz="2000" dirty="0" smtClean="0"/>
              <a:t>Certificat d’animateur de randonnée de proximité</a:t>
            </a:r>
          </a:p>
          <a:p>
            <a:pPr lvl="1" algn="just">
              <a:spcAft>
                <a:spcPts val="0"/>
              </a:spcAft>
              <a:defRPr/>
            </a:pPr>
            <a:r>
              <a:rPr lang="fr-FR" sz="2000" dirty="0" smtClean="0">
                <a:latin typeface="+mn-lt"/>
                <a:ea typeface="Times New Roman" panose="02020603050405020304" pitchFamily="18" charset="0"/>
              </a:rPr>
              <a:t>Le </a:t>
            </a:r>
            <a:r>
              <a:rPr lang="fr-FR" sz="2000" dirty="0">
                <a:latin typeface="+mn-lt"/>
                <a:ea typeface="Times New Roman" panose="02020603050405020304" pitchFamily="18" charset="0"/>
              </a:rPr>
              <a:t>certificat d’animateur de randonnée de proximité vise à préparer des pratiquants aptes à exercer la fonction d’animateur de randonnées </a:t>
            </a:r>
            <a:r>
              <a:rPr lang="fr-FR" sz="2000" dirty="0" smtClean="0">
                <a:latin typeface="+mn-lt"/>
                <a:ea typeface="Times New Roman" panose="02020603050405020304" pitchFamily="18" charset="0"/>
              </a:rPr>
              <a:t>pédestres se déroulant sur une journée maximum.</a:t>
            </a:r>
            <a:endParaRPr lang="fr-FR" sz="2000" dirty="0">
              <a:latin typeface="+mn-lt"/>
              <a:ea typeface="Times New Roman" panose="02020603050405020304" pitchFamily="18" charset="0"/>
            </a:endParaRPr>
          </a:p>
          <a:p>
            <a:pPr lvl="1" algn="just">
              <a:spcAft>
                <a:spcPts val="0"/>
              </a:spcAft>
              <a:defRPr/>
            </a:pPr>
            <a:r>
              <a:rPr lang="fr-FR" sz="2000" dirty="0" smtClean="0">
                <a:latin typeface="+mn-lt"/>
                <a:ea typeface="Times New Roman" panose="02020603050405020304" pitchFamily="18" charset="0"/>
              </a:rPr>
              <a:t>L’animateur </a:t>
            </a:r>
            <a:r>
              <a:rPr lang="fr-FR" sz="2000" dirty="0">
                <a:latin typeface="+mn-lt"/>
                <a:ea typeface="Times New Roman" panose="02020603050405020304" pitchFamily="18" charset="0"/>
              </a:rPr>
              <a:t>de randonnée pédestre de proximité exerce en autonomie et bénévolement son activité d’animation auprès de tous publics. </a:t>
            </a:r>
            <a:r>
              <a:rPr lang="fr-FR" sz="2000" u="heavy" dirty="0">
                <a:solidFill>
                  <a:srgbClr val="FF0000"/>
                </a:solidFill>
                <a:uFill>
                  <a:solidFill>
                    <a:srgbClr val="FF0000"/>
                  </a:solidFill>
                </a:uFill>
                <a:latin typeface="+mn-lt"/>
                <a:ea typeface="Times New Roman" panose="02020603050405020304" pitchFamily="18" charset="0"/>
              </a:rPr>
              <a:t>Ses prérogatives sont limitées aux itinéraires répertoriés*, cotés 1 et 2 sur les critères effort et </a:t>
            </a:r>
            <a:r>
              <a:rPr lang="fr-FR" sz="2000" u="heavy" dirty="0" smtClean="0">
                <a:solidFill>
                  <a:srgbClr val="FF0000"/>
                </a:solidFill>
                <a:uFill>
                  <a:solidFill>
                    <a:srgbClr val="FF0000"/>
                  </a:solidFill>
                </a:uFill>
                <a:latin typeface="+mn-lt"/>
                <a:ea typeface="Times New Roman" panose="02020603050405020304" pitchFamily="18" charset="0"/>
              </a:rPr>
              <a:t>risque </a:t>
            </a:r>
            <a:r>
              <a:rPr lang="fr-FR" sz="2000" u="heavy" dirty="0">
                <a:solidFill>
                  <a:srgbClr val="FF0000"/>
                </a:solidFill>
                <a:uFill>
                  <a:solidFill>
                    <a:srgbClr val="FF0000"/>
                  </a:solidFill>
                </a:uFill>
                <a:latin typeface="+mn-lt"/>
                <a:ea typeface="Times New Roman" panose="02020603050405020304" pitchFamily="18" charset="0"/>
              </a:rPr>
              <a:t>de la cotation fédérale</a:t>
            </a:r>
            <a:r>
              <a:rPr lang="fr-FR" sz="2000" dirty="0">
                <a:latin typeface="+mn-lt"/>
                <a:ea typeface="Times New Roman" panose="02020603050405020304" pitchFamily="18" charset="0"/>
              </a:rPr>
              <a:t>. (Renvoi vers le document de référence</a:t>
            </a:r>
            <a:r>
              <a:rPr lang="fr-FR" sz="2000" dirty="0" smtClean="0">
                <a:latin typeface="+mn-lt"/>
                <a:ea typeface="Times New Roman" panose="02020603050405020304" pitchFamily="18" charset="0"/>
              </a:rPr>
              <a:t>).</a:t>
            </a:r>
            <a:r>
              <a:rPr lang="fr-FR" sz="2000" dirty="0">
                <a:latin typeface="+mn-lt"/>
                <a:ea typeface="Times New Roman" panose="02020603050405020304" pitchFamily="18" charset="0"/>
              </a:rPr>
              <a:t> </a:t>
            </a:r>
          </a:p>
          <a:p>
            <a:pPr marL="457200" lvl="1" indent="0" algn="just">
              <a:spcAft>
                <a:spcPts val="0"/>
              </a:spcAft>
              <a:buFontTx/>
              <a:buNone/>
              <a:defRPr/>
            </a:pPr>
            <a:r>
              <a:rPr lang="fr-FR" sz="1800" i="1" dirty="0">
                <a:latin typeface="+mn-lt"/>
                <a:ea typeface="Times New Roman" panose="02020603050405020304" pitchFamily="18" charset="0"/>
              </a:rPr>
              <a:t>*Un itinéraire répertorié peut être balisé, </a:t>
            </a:r>
            <a:r>
              <a:rPr lang="fr-FR" sz="1800" i="1" dirty="0" smtClean="0">
                <a:latin typeface="+mn-lt"/>
                <a:ea typeface="Times New Roman" panose="02020603050405020304" pitchFamily="18" charset="0"/>
              </a:rPr>
              <a:t>présent </a:t>
            </a:r>
            <a:r>
              <a:rPr lang="fr-FR" sz="1800" i="1" dirty="0">
                <a:latin typeface="+mn-lt"/>
                <a:ea typeface="Times New Roman" panose="02020603050405020304" pitchFamily="18" charset="0"/>
              </a:rPr>
              <a:t>dans des publications (topoguides, </a:t>
            </a:r>
            <a:r>
              <a:rPr lang="fr-FR" sz="1800" i="1" dirty="0" err="1">
                <a:latin typeface="+mn-lt"/>
                <a:ea typeface="Times New Roman" panose="02020603050405020304" pitchFamily="18" charset="0"/>
              </a:rPr>
              <a:t>rando</a:t>
            </a:r>
            <a:r>
              <a:rPr lang="fr-FR" sz="1800" i="1" dirty="0">
                <a:latin typeface="+mn-lt"/>
                <a:ea typeface="Times New Roman" panose="02020603050405020304" pitchFamily="18" charset="0"/>
              </a:rPr>
              <a:t>-fiches, descriptifs divers) ou issu de la base de données du club (</a:t>
            </a:r>
            <a:r>
              <a:rPr lang="fr-FR" sz="1800" i="1" dirty="0" err="1">
                <a:latin typeface="+mn-lt"/>
                <a:ea typeface="Times New Roman" panose="02020603050405020304" pitchFamily="18" charset="0"/>
              </a:rPr>
              <a:t>randothéque</a:t>
            </a:r>
            <a:r>
              <a:rPr lang="fr-FR" sz="1800" i="1" dirty="0" smtClean="0">
                <a:latin typeface="+mn-lt"/>
                <a:ea typeface="Times New Roman" panose="02020603050405020304" pitchFamily="18" charset="0"/>
              </a:rPr>
              <a:t>)</a:t>
            </a:r>
          </a:p>
          <a:p>
            <a:pPr algn="just">
              <a:spcAft>
                <a:spcPts val="0"/>
              </a:spcAft>
              <a:defRPr/>
            </a:pPr>
            <a:endParaRPr lang="fr-FR" sz="2200" dirty="0">
              <a:latin typeface="Times New Roman" panose="02020603050405020304" pitchFamily="18" charset="0"/>
              <a:ea typeface="Times New Roman" panose="02020603050405020304" pitchFamily="18" charset="0"/>
            </a:endParaRPr>
          </a:p>
        </p:txBody>
      </p:sp>
      <p:sp>
        <p:nvSpPr>
          <p:cNvPr id="3" name="Espace réservé du numéro de diapositive 2"/>
          <p:cNvSpPr>
            <a:spLocks noGrp="1"/>
          </p:cNvSpPr>
          <p:nvPr>
            <p:ph type="sldNum" sz="quarter" idx="12"/>
          </p:nvPr>
        </p:nvSpPr>
        <p:spPr/>
        <p:txBody>
          <a:bodyPr/>
          <a:lstStyle/>
          <a:p>
            <a:fld id="{24EA48F7-8D4D-433B-B2BF-FC92D9AEBD31}" type="slidenum">
              <a:rPr lang="fr-FR" altLang="fr-FR" smtClean="0"/>
              <a:pPr/>
              <a:t>4</a:t>
            </a:fld>
            <a:endParaRPr lang="fr-FR" altLang="fr-FR"/>
          </a:p>
        </p:txBody>
      </p:sp>
      <p:sp>
        <p:nvSpPr>
          <p:cNvPr id="4" name="Espace réservé du pied de page 3"/>
          <p:cNvSpPr>
            <a:spLocks noGrp="1"/>
          </p:cNvSpPr>
          <p:nvPr>
            <p:ph type="ftr" sz="quarter" idx="11"/>
          </p:nvPr>
        </p:nvSpPr>
        <p:spPr/>
        <p:txBody>
          <a:bodyPr/>
          <a:lstStyle/>
          <a:p>
            <a:pPr>
              <a:defRPr/>
            </a:pPr>
            <a:r>
              <a:rPr lang="fr-FR" smtClean="0"/>
              <a:t>TC03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2457450" y="6308725"/>
            <a:ext cx="6686550" cy="549275"/>
          </a:xfrm>
          <a:prstGeom prst="rect">
            <a:avLst/>
          </a:prstGeom>
          <a:noFill/>
          <a:ln w="9525">
            <a:noFill/>
            <a:miter lim="800000"/>
            <a:headEnd/>
            <a:tailEnd/>
          </a:ln>
        </p:spPr>
      </p:pic>
      <p:grpSp>
        <p:nvGrpSpPr>
          <p:cNvPr id="2" name="Group 8"/>
          <p:cNvGrpSpPr>
            <a:grpSpLocks/>
          </p:cNvGrpSpPr>
          <p:nvPr/>
        </p:nvGrpSpPr>
        <p:grpSpPr bwMode="auto">
          <a:xfrm>
            <a:off x="0" y="0"/>
            <a:ext cx="9144000" cy="6807200"/>
            <a:chOff x="0" y="0"/>
            <a:chExt cx="5760" cy="4288"/>
          </a:xfrm>
        </p:grpSpPr>
        <p:pic>
          <p:nvPicPr>
            <p:cNvPr id="11270" name="Picture 3" descr="LogoFFRP+baseline+site"/>
            <p:cNvPicPr>
              <a:picLocks noChangeAspect="1" noChangeArrowheads="1"/>
            </p:cNvPicPr>
            <p:nvPr/>
          </p:nvPicPr>
          <p:blipFill>
            <a:blip r:embed="rId3" cstate="print"/>
            <a:srcRect/>
            <a:stretch>
              <a:fillRect/>
            </a:stretch>
          </p:blipFill>
          <p:spPr bwMode="auto">
            <a:xfrm>
              <a:off x="113" y="3929"/>
              <a:ext cx="1179" cy="359"/>
            </a:xfrm>
            <a:prstGeom prst="rect">
              <a:avLst/>
            </a:prstGeom>
            <a:noFill/>
            <a:ln w="9525">
              <a:noFill/>
              <a:miter lim="800000"/>
              <a:headEnd/>
              <a:tailEnd/>
            </a:ln>
          </p:spPr>
        </p:pic>
        <p:pic>
          <p:nvPicPr>
            <p:cNvPr id="11271" name="Picture 7"/>
            <p:cNvPicPr>
              <a:picLocks noChangeAspect="1" noChangeArrowheads="1"/>
            </p:cNvPicPr>
            <p:nvPr/>
          </p:nvPicPr>
          <p:blipFill>
            <a:blip r:embed="rId4" cstate="print"/>
            <a:srcRect/>
            <a:stretch>
              <a:fillRect/>
            </a:stretch>
          </p:blipFill>
          <p:spPr bwMode="auto">
            <a:xfrm>
              <a:off x="0" y="0"/>
              <a:ext cx="5760" cy="480"/>
            </a:xfrm>
            <a:prstGeom prst="rect">
              <a:avLst/>
            </a:prstGeom>
            <a:noFill/>
            <a:ln w="9525">
              <a:noFill/>
              <a:miter lim="800000"/>
              <a:headEnd/>
              <a:tailEnd/>
            </a:ln>
          </p:spPr>
        </p:pic>
      </p:grpSp>
      <p:sp>
        <p:nvSpPr>
          <p:cNvPr id="8" name="Espace réservé du contenu 2">
            <a:extLst>
              <a:ext uri="{FF2B5EF4-FFF2-40B4-BE49-F238E27FC236}">
                <a16:creationId xmlns:a16="http://schemas.microsoft.com/office/drawing/2014/main" xmlns="" id="{C826B07F-994B-4021-AEE3-EEB391E4E856}"/>
              </a:ext>
            </a:extLst>
          </p:cNvPr>
          <p:cNvSpPr txBox="1">
            <a:spLocks/>
          </p:cNvSpPr>
          <p:nvPr/>
        </p:nvSpPr>
        <p:spPr bwMode="auto">
          <a:xfrm>
            <a:off x="250825" y="836613"/>
            <a:ext cx="8637588" cy="5400675"/>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lvl1pPr marL="342900" indent="-342900" algn="l" rtl="0" eaLnBrk="0" fontAlgn="base" hangingPunct="0">
              <a:spcBef>
                <a:spcPct val="20000"/>
              </a:spcBef>
              <a:spcAft>
                <a:spcPct val="0"/>
              </a:spcAft>
              <a:buSzPct val="150000"/>
              <a:buFont typeface="Wingdings" panose="05000000000000000000" pitchFamily="2" charset="2"/>
              <a:buChar char="§"/>
              <a:defRPr sz="1600" b="1">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12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12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1200">
                <a:solidFill>
                  <a:schemeClr val="tx2">
                    <a:lumMod val="50000"/>
                    <a:lumOff val="50000"/>
                  </a:schemeClr>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1000">
                <a:solidFill>
                  <a:schemeClr val="tx2">
                    <a:lumMod val="50000"/>
                    <a:lumOff val="50000"/>
                  </a:schemeClr>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a:lstStyle>
          <a:p>
            <a:pPr>
              <a:defRPr/>
            </a:pPr>
            <a:r>
              <a:rPr lang="fr-FR" sz="2600" dirty="0" smtClean="0">
                <a:latin typeface="Calibri" panose="020F0502020204030204" pitchFamily="34" charset="0"/>
                <a:ea typeface="Times New Roman" panose="02020603050405020304" pitchFamily="18" charset="0"/>
              </a:rPr>
              <a:t> </a:t>
            </a:r>
            <a:r>
              <a:rPr lang="fr-FR" sz="2000" dirty="0"/>
              <a:t>Brevet fédéral d’animateur de </a:t>
            </a:r>
            <a:r>
              <a:rPr lang="fr-FR" sz="2000" dirty="0" smtClean="0"/>
              <a:t>randonnée pédestre</a:t>
            </a:r>
            <a:endParaRPr lang="fr-FR" sz="2000" dirty="0"/>
          </a:p>
          <a:p>
            <a:pPr lvl="1" algn="just">
              <a:spcAft>
                <a:spcPts val="0"/>
              </a:spcAft>
              <a:buFont typeface="Calibri" panose="020F0502020204030204" pitchFamily="34" charset="0"/>
              <a:buChar char="–"/>
              <a:defRPr/>
            </a:pPr>
            <a:r>
              <a:rPr lang="fr-FR" sz="2000" dirty="0">
                <a:latin typeface="+mn-lt"/>
                <a:ea typeface="Times New Roman" panose="02020603050405020304" pitchFamily="18" charset="0"/>
              </a:rPr>
              <a:t>La qualification de brevet fédéral de randonnée vise à former des personnes aptes à exercer la fonction d’animateur de randonnées </a:t>
            </a:r>
            <a:r>
              <a:rPr lang="fr-FR" sz="2000" dirty="0" smtClean="0">
                <a:latin typeface="+mn-lt"/>
                <a:ea typeface="Times New Roman" panose="02020603050405020304" pitchFamily="18" charset="0"/>
              </a:rPr>
              <a:t>pédestres pouvant se dérouler sur plusieurs jours consécutifs.</a:t>
            </a:r>
            <a:endParaRPr lang="fr-FR" sz="2000" dirty="0">
              <a:latin typeface="+mn-lt"/>
              <a:ea typeface="Times New Roman" panose="02020603050405020304" pitchFamily="18" charset="0"/>
            </a:endParaRPr>
          </a:p>
          <a:p>
            <a:pPr lvl="1" algn="just">
              <a:spcAft>
                <a:spcPts val="0"/>
              </a:spcAft>
              <a:buFont typeface="Calibri" panose="020F0502020204030204" pitchFamily="34" charset="0"/>
              <a:buChar char="–"/>
              <a:defRPr/>
            </a:pPr>
            <a:r>
              <a:rPr lang="fr-FR" sz="2000" dirty="0" smtClean="0">
                <a:latin typeface="+mn-lt"/>
                <a:ea typeface="Times New Roman" panose="02020603050405020304" pitchFamily="18" charset="0"/>
              </a:rPr>
              <a:t>L’animateur </a:t>
            </a:r>
            <a:r>
              <a:rPr lang="fr-FR" sz="2000" dirty="0">
                <a:latin typeface="+mn-lt"/>
                <a:ea typeface="Times New Roman" panose="02020603050405020304" pitchFamily="18" charset="0"/>
              </a:rPr>
              <a:t>en randonnée pédestre exerce en autonomie et bénévolement son activité d’animation auprès de tous publics et sur itinéraires balisés et non balisés. En milieu </a:t>
            </a:r>
            <a:r>
              <a:rPr lang="fr-FR" sz="2000" dirty="0" smtClean="0">
                <a:latin typeface="+mn-lt"/>
                <a:ea typeface="Times New Roman" panose="02020603050405020304" pitchFamily="18" charset="0"/>
              </a:rPr>
              <a:t>alpin, </a:t>
            </a:r>
            <a:r>
              <a:rPr lang="fr-FR" sz="2000" dirty="0">
                <a:latin typeface="+mn-lt"/>
                <a:ea typeface="Times New Roman" panose="02020603050405020304" pitchFamily="18" charset="0"/>
              </a:rPr>
              <a:t>sa pratique d’encadrement doit se limiter aux itinéraires </a:t>
            </a:r>
            <a:r>
              <a:rPr lang="fr-FR" sz="2000" dirty="0" smtClean="0">
                <a:latin typeface="+mn-lt"/>
                <a:ea typeface="Times New Roman" panose="02020603050405020304" pitchFamily="18" charset="0"/>
              </a:rPr>
              <a:t>balisés et dans le respect de la cotation fédérale*. </a:t>
            </a:r>
            <a:endParaRPr lang="fr-FR" sz="2000" dirty="0">
              <a:latin typeface="+mn-lt"/>
              <a:ea typeface="Times New Roman" panose="02020603050405020304" pitchFamily="18" charset="0"/>
            </a:endParaRPr>
          </a:p>
          <a:p>
            <a:pPr lvl="1" algn="just">
              <a:spcAft>
                <a:spcPts val="0"/>
              </a:spcAft>
              <a:buFont typeface="Calibri" panose="020F0502020204030204" pitchFamily="34" charset="0"/>
              <a:buChar char="–"/>
              <a:defRPr/>
            </a:pPr>
            <a:r>
              <a:rPr lang="fr-FR" sz="2000" dirty="0" smtClean="0">
                <a:latin typeface="+mn-lt"/>
                <a:ea typeface="Times New Roman" panose="02020603050405020304" pitchFamily="18" charset="0"/>
              </a:rPr>
              <a:t>Il </a:t>
            </a:r>
            <a:r>
              <a:rPr lang="fr-FR" sz="2000" dirty="0">
                <a:latin typeface="+mn-lt"/>
                <a:ea typeface="Times New Roman" panose="02020603050405020304" pitchFamily="18" charset="0"/>
              </a:rPr>
              <a:t>participe au fonctionnement de son association, il prépare, encadre et anime la randonnée. Il fait appliquer et transmet la technique de l’activité, il assure la sécurité du public et des tiers.</a:t>
            </a:r>
          </a:p>
          <a:p>
            <a:pPr lvl="1" algn="just">
              <a:spcAft>
                <a:spcPts val="0"/>
              </a:spcAft>
              <a:buFont typeface="Calibri" panose="020F0502020204030204" pitchFamily="34" charset="0"/>
              <a:buChar char="–"/>
              <a:defRPr/>
            </a:pPr>
            <a:endParaRPr lang="fr-FR" sz="1500" dirty="0">
              <a:latin typeface="+mn-lt"/>
              <a:ea typeface="Times New Roman" panose="02020603050405020304" pitchFamily="18" charset="0"/>
            </a:endParaRPr>
          </a:p>
          <a:p>
            <a:pPr marL="457200" lvl="1" indent="0" algn="just">
              <a:spcAft>
                <a:spcPts val="0"/>
              </a:spcAft>
              <a:buFontTx/>
              <a:buNone/>
              <a:defRPr/>
            </a:pPr>
            <a:r>
              <a:rPr lang="fr-FR" sz="1500" i="1" dirty="0">
                <a:latin typeface="+mn-lt"/>
                <a:ea typeface="Times New Roman" panose="02020603050405020304" pitchFamily="18" charset="0"/>
              </a:rPr>
              <a:t>*voir mémento fédéral pratiquer, encadrer, organiser</a:t>
            </a:r>
          </a:p>
          <a:p>
            <a:pPr algn="just">
              <a:spcAft>
                <a:spcPts val="0"/>
              </a:spcAft>
              <a:defRPr/>
            </a:pPr>
            <a:endParaRPr lang="fr-FR" sz="2200" dirty="0">
              <a:latin typeface="Times New Roman" panose="02020603050405020304" pitchFamily="18" charset="0"/>
              <a:ea typeface="Times New Roman" panose="02020603050405020304" pitchFamily="18" charset="0"/>
            </a:endParaRPr>
          </a:p>
        </p:txBody>
      </p:sp>
      <p:sp>
        <p:nvSpPr>
          <p:cNvPr id="3" name="Espace réservé du numéro de diapositive 2"/>
          <p:cNvSpPr>
            <a:spLocks noGrp="1"/>
          </p:cNvSpPr>
          <p:nvPr>
            <p:ph type="sldNum" sz="quarter" idx="12"/>
          </p:nvPr>
        </p:nvSpPr>
        <p:spPr/>
        <p:txBody>
          <a:bodyPr/>
          <a:lstStyle/>
          <a:p>
            <a:fld id="{24EA48F7-8D4D-433B-B2BF-FC92D9AEBD31}" type="slidenum">
              <a:rPr lang="fr-FR" altLang="fr-FR" smtClean="0"/>
              <a:pPr/>
              <a:t>5</a:t>
            </a:fld>
            <a:endParaRPr lang="fr-FR" altLang="fr-FR"/>
          </a:p>
        </p:txBody>
      </p:sp>
      <p:sp>
        <p:nvSpPr>
          <p:cNvPr id="9" name="ZoneTexte 11"/>
          <p:cNvSpPr txBox="1">
            <a:spLocks noChangeArrowheads="1"/>
          </p:cNvSpPr>
          <p:nvPr/>
        </p:nvSpPr>
        <p:spPr bwMode="auto">
          <a:xfrm>
            <a:off x="0" y="115888"/>
            <a:ext cx="9144000" cy="523875"/>
          </a:xfrm>
          <a:prstGeom prst="rect">
            <a:avLst/>
          </a:prstGeom>
          <a:noFill/>
          <a:ln w="9525">
            <a:noFill/>
            <a:miter lim="800000"/>
            <a:headEnd/>
            <a:tailEnd/>
          </a:ln>
        </p:spPr>
        <p:txBody>
          <a:bodyPr>
            <a:spAutoFit/>
          </a:bodyPr>
          <a:lstStyle/>
          <a:p>
            <a:pPr algn="ctr" eaLnBrk="1" hangingPunct="1"/>
            <a:r>
              <a:rPr lang="fr-FR" altLang="fr-FR" sz="2800" b="1" dirty="0" smtClean="0"/>
              <a:t>Les </a:t>
            </a:r>
            <a:r>
              <a:rPr lang="fr-FR" altLang="fr-FR" sz="2800" b="1" dirty="0"/>
              <a:t>prérogatives des diplômes</a:t>
            </a:r>
          </a:p>
        </p:txBody>
      </p:sp>
      <p:sp>
        <p:nvSpPr>
          <p:cNvPr id="4" name="Espace réservé du pied de page 3"/>
          <p:cNvSpPr>
            <a:spLocks noGrp="1"/>
          </p:cNvSpPr>
          <p:nvPr>
            <p:ph type="ftr" sz="quarter" idx="11"/>
          </p:nvPr>
        </p:nvSpPr>
        <p:spPr/>
        <p:txBody>
          <a:bodyPr/>
          <a:lstStyle/>
          <a:p>
            <a:pPr>
              <a:defRPr/>
            </a:pPr>
            <a:r>
              <a:rPr lang="fr-FR" smtClean="0"/>
              <a:t>TC03</a:t>
            </a:r>
            <a:endParaRPr lang="fr-FR"/>
          </a:p>
        </p:txBody>
      </p:sp>
    </p:spTree>
    <p:extLst>
      <p:ext uri="{BB962C8B-B14F-4D97-AF65-F5344CB8AC3E}">
        <p14:creationId xmlns:p14="http://schemas.microsoft.com/office/powerpoint/2010/main" xmlns="" val="171844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2457450" y="6308725"/>
            <a:ext cx="6686550" cy="549275"/>
          </a:xfrm>
          <a:prstGeom prst="rect">
            <a:avLst/>
          </a:prstGeom>
          <a:noFill/>
          <a:ln w="9525">
            <a:noFill/>
            <a:miter lim="800000"/>
            <a:headEnd/>
            <a:tailEnd/>
          </a:ln>
        </p:spPr>
      </p:pic>
      <p:grpSp>
        <p:nvGrpSpPr>
          <p:cNvPr id="2" name="Group 8"/>
          <p:cNvGrpSpPr>
            <a:grpSpLocks/>
          </p:cNvGrpSpPr>
          <p:nvPr/>
        </p:nvGrpSpPr>
        <p:grpSpPr bwMode="auto">
          <a:xfrm>
            <a:off x="0" y="0"/>
            <a:ext cx="9144000" cy="6807200"/>
            <a:chOff x="0" y="0"/>
            <a:chExt cx="5760" cy="4288"/>
          </a:xfrm>
        </p:grpSpPr>
        <p:pic>
          <p:nvPicPr>
            <p:cNvPr id="9235" name="Picture 3" descr="LogoFFRP+baseline+site"/>
            <p:cNvPicPr>
              <a:picLocks noChangeAspect="1" noChangeArrowheads="1"/>
            </p:cNvPicPr>
            <p:nvPr/>
          </p:nvPicPr>
          <p:blipFill>
            <a:blip r:embed="rId3" cstate="print"/>
            <a:srcRect/>
            <a:stretch>
              <a:fillRect/>
            </a:stretch>
          </p:blipFill>
          <p:spPr bwMode="auto">
            <a:xfrm>
              <a:off x="113" y="3929"/>
              <a:ext cx="1179" cy="359"/>
            </a:xfrm>
            <a:prstGeom prst="rect">
              <a:avLst/>
            </a:prstGeom>
            <a:noFill/>
            <a:ln w="9525">
              <a:noFill/>
              <a:miter lim="800000"/>
              <a:headEnd/>
              <a:tailEnd/>
            </a:ln>
          </p:spPr>
        </p:pic>
        <p:pic>
          <p:nvPicPr>
            <p:cNvPr id="9236" name="Picture 7"/>
            <p:cNvPicPr>
              <a:picLocks noChangeAspect="1" noChangeArrowheads="1"/>
            </p:cNvPicPr>
            <p:nvPr/>
          </p:nvPicPr>
          <p:blipFill>
            <a:blip r:embed="rId4" cstate="print"/>
            <a:srcRect/>
            <a:stretch>
              <a:fillRect/>
            </a:stretch>
          </p:blipFill>
          <p:spPr bwMode="auto">
            <a:xfrm>
              <a:off x="0" y="0"/>
              <a:ext cx="5760" cy="480"/>
            </a:xfrm>
            <a:prstGeom prst="rect">
              <a:avLst/>
            </a:prstGeom>
            <a:noFill/>
            <a:ln w="9525">
              <a:noFill/>
              <a:miter lim="800000"/>
              <a:headEnd/>
              <a:tailEnd/>
            </a:ln>
          </p:spPr>
        </p:pic>
      </p:grpSp>
      <p:sp>
        <p:nvSpPr>
          <p:cNvPr id="9220" name="ZoneTexte 11"/>
          <p:cNvSpPr txBox="1">
            <a:spLocks noChangeArrowheads="1"/>
          </p:cNvSpPr>
          <p:nvPr/>
        </p:nvSpPr>
        <p:spPr bwMode="auto">
          <a:xfrm>
            <a:off x="0" y="115888"/>
            <a:ext cx="9144000" cy="523875"/>
          </a:xfrm>
          <a:prstGeom prst="rect">
            <a:avLst/>
          </a:prstGeom>
          <a:noFill/>
          <a:ln w="9525">
            <a:noFill/>
            <a:miter lim="800000"/>
            <a:headEnd/>
            <a:tailEnd/>
          </a:ln>
        </p:spPr>
        <p:txBody>
          <a:bodyPr>
            <a:spAutoFit/>
          </a:bodyPr>
          <a:lstStyle/>
          <a:p>
            <a:pPr algn="ctr" eaLnBrk="1" hangingPunct="1"/>
            <a:r>
              <a:rPr lang="fr-FR" altLang="fr-FR" sz="2800" b="1" dirty="0" smtClean="0"/>
              <a:t>Les </a:t>
            </a:r>
            <a:r>
              <a:rPr lang="fr-FR" altLang="fr-FR" sz="2800" b="1" dirty="0"/>
              <a:t>parcours de formation</a:t>
            </a:r>
          </a:p>
        </p:txBody>
      </p:sp>
      <p:sp>
        <p:nvSpPr>
          <p:cNvPr id="3" name="Espace réservé du numéro de diapositive 2"/>
          <p:cNvSpPr>
            <a:spLocks noGrp="1"/>
          </p:cNvSpPr>
          <p:nvPr>
            <p:ph type="sldNum" sz="quarter" idx="12"/>
          </p:nvPr>
        </p:nvSpPr>
        <p:spPr/>
        <p:txBody>
          <a:bodyPr/>
          <a:lstStyle/>
          <a:p>
            <a:fld id="{24EA48F7-8D4D-433B-B2BF-FC92D9AEBD31}" type="slidenum">
              <a:rPr lang="fr-FR" altLang="fr-FR" smtClean="0"/>
              <a:pPr/>
              <a:t>6</a:t>
            </a:fld>
            <a:endParaRPr lang="fr-FR" altLang="fr-FR"/>
          </a:p>
        </p:txBody>
      </p:sp>
      <p:sp>
        <p:nvSpPr>
          <p:cNvPr id="34" name="ZoneTexte 49"/>
          <p:cNvSpPr txBox="1">
            <a:spLocks noChangeArrowheads="1"/>
          </p:cNvSpPr>
          <p:nvPr/>
        </p:nvSpPr>
        <p:spPr bwMode="auto">
          <a:xfrm>
            <a:off x="1420813" y="1125538"/>
            <a:ext cx="6429375" cy="3683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800" b="1"/>
              <a:t>Le certificat d’animateur de randonnée de proximité</a:t>
            </a:r>
          </a:p>
        </p:txBody>
      </p:sp>
      <p:pic>
        <p:nvPicPr>
          <p:cNvPr id="35" name="Imag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24413" y="1839913"/>
            <a:ext cx="457200" cy="449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6" name="Image 6"/>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894638" y="2271713"/>
            <a:ext cx="622300" cy="88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7" name="Image 8"/>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774950" y="1868488"/>
            <a:ext cx="544513" cy="44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8" name="Image 8"/>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732588" y="1868488"/>
            <a:ext cx="544512" cy="44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 name="Image 9"/>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703263" y="2505075"/>
            <a:ext cx="552450" cy="55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 name="Rectangle 40">
            <a:extLst>
              <a:ext uri="{FF2B5EF4-FFF2-40B4-BE49-F238E27FC236}">
                <a16:creationId xmlns="" xmlns:a16="http://schemas.microsoft.com/office/drawing/2014/main" id="{7F1B9FDF-3FF1-492A-857B-3E90B0178770}"/>
              </a:ext>
            </a:extLst>
          </p:cNvPr>
          <p:cNvSpPr/>
          <p:nvPr/>
        </p:nvSpPr>
        <p:spPr bwMode="auto">
          <a:xfrm rot="20278240">
            <a:off x="357188" y="2536825"/>
            <a:ext cx="668337" cy="244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800" dirty="0">
                <a:solidFill>
                  <a:schemeClr val="tx1"/>
                </a:solidFill>
              </a:rPr>
              <a:t>Pré requis acquis </a:t>
            </a:r>
            <a:r>
              <a:rPr lang="fr-FR" sz="900" dirty="0">
                <a:solidFill>
                  <a:schemeClr val="tx1"/>
                </a:solidFill>
              </a:rPr>
              <a:t>?</a:t>
            </a:r>
          </a:p>
        </p:txBody>
      </p:sp>
      <p:sp>
        <p:nvSpPr>
          <p:cNvPr id="44" name="Flèche : chevron 58">
            <a:extLst>
              <a:ext uri="{FF2B5EF4-FFF2-40B4-BE49-F238E27FC236}">
                <a16:creationId xmlns="" xmlns:a16="http://schemas.microsoft.com/office/drawing/2014/main" id="{16A37953-C489-4007-A11F-4E792CBD04F6}"/>
              </a:ext>
            </a:extLst>
          </p:cNvPr>
          <p:cNvSpPr/>
          <p:nvPr/>
        </p:nvSpPr>
        <p:spPr bwMode="auto">
          <a:xfrm>
            <a:off x="2087563" y="2393950"/>
            <a:ext cx="2147887" cy="714375"/>
          </a:xfrm>
          <a:prstGeom prst="chevron">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100" dirty="0">
                <a:solidFill>
                  <a:schemeClr val="tx1"/>
                </a:solidFill>
              </a:rPr>
              <a:t>Stage tronc commun</a:t>
            </a:r>
          </a:p>
          <a:p>
            <a:pPr algn="ctr" eaLnBrk="1" hangingPunct="1">
              <a:defRPr/>
            </a:pPr>
            <a:r>
              <a:rPr lang="fr-FR" sz="1100" dirty="0">
                <a:solidFill>
                  <a:schemeClr val="tx1"/>
                </a:solidFill>
              </a:rPr>
              <a:t>Présentiel</a:t>
            </a:r>
          </a:p>
          <a:p>
            <a:pPr algn="ctr" eaLnBrk="1" hangingPunct="1">
              <a:defRPr/>
            </a:pPr>
            <a:r>
              <a:rPr lang="fr-FR" sz="1100" dirty="0">
                <a:solidFill>
                  <a:schemeClr val="tx1"/>
                </a:solidFill>
              </a:rPr>
              <a:t>1 jour</a:t>
            </a:r>
          </a:p>
        </p:txBody>
      </p:sp>
      <p:sp>
        <p:nvSpPr>
          <p:cNvPr id="45" name="Flèche : chevron 59">
            <a:extLst>
              <a:ext uri="{FF2B5EF4-FFF2-40B4-BE49-F238E27FC236}">
                <a16:creationId xmlns="" xmlns:a16="http://schemas.microsoft.com/office/drawing/2014/main" id="{4CDFBC14-2139-4E3A-B54E-72E7663A317B}"/>
              </a:ext>
            </a:extLst>
          </p:cNvPr>
          <p:cNvSpPr/>
          <p:nvPr/>
        </p:nvSpPr>
        <p:spPr bwMode="auto">
          <a:xfrm>
            <a:off x="6099175" y="2400300"/>
            <a:ext cx="1804988" cy="706438"/>
          </a:xfrm>
          <a:prstGeom prst="chevron">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100" dirty="0">
                <a:solidFill>
                  <a:schemeClr val="tx1"/>
                </a:solidFill>
              </a:rPr>
              <a:t>Stage final Evaluation </a:t>
            </a:r>
          </a:p>
          <a:p>
            <a:pPr algn="ctr" eaLnBrk="1" hangingPunct="1">
              <a:defRPr/>
            </a:pPr>
            <a:r>
              <a:rPr lang="fr-FR" sz="1100" dirty="0">
                <a:solidFill>
                  <a:schemeClr val="tx1"/>
                </a:solidFill>
              </a:rPr>
              <a:t>Présentiel</a:t>
            </a:r>
          </a:p>
          <a:p>
            <a:pPr algn="ctr" eaLnBrk="1" hangingPunct="1">
              <a:defRPr/>
            </a:pPr>
            <a:r>
              <a:rPr lang="fr-FR" sz="1100" dirty="0">
                <a:solidFill>
                  <a:schemeClr val="tx1"/>
                </a:solidFill>
              </a:rPr>
              <a:t>1 jour</a:t>
            </a:r>
          </a:p>
        </p:txBody>
      </p:sp>
      <p:sp>
        <p:nvSpPr>
          <p:cNvPr id="46" name="Flèche : chevron 60">
            <a:extLst>
              <a:ext uri="{FF2B5EF4-FFF2-40B4-BE49-F238E27FC236}">
                <a16:creationId xmlns="" xmlns:a16="http://schemas.microsoft.com/office/drawing/2014/main" id="{9D54611F-FE2C-408F-93A5-C715B6012069}"/>
              </a:ext>
            </a:extLst>
          </p:cNvPr>
          <p:cNvSpPr/>
          <p:nvPr/>
        </p:nvSpPr>
        <p:spPr bwMode="auto">
          <a:xfrm>
            <a:off x="4211638" y="2382838"/>
            <a:ext cx="1887537" cy="712787"/>
          </a:xfrm>
          <a:prstGeom prst="chevr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100" dirty="0">
                <a:solidFill>
                  <a:schemeClr val="tx1"/>
                </a:solidFill>
              </a:rPr>
              <a:t>Formation à </a:t>
            </a:r>
            <a:r>
              <a:rPr lang="fr-FR" sz="1100" dirty="0" smtClean="0">
                <a:solidFill>
                  <a:schemeClr val="tx1"/>
                </a:solidFill>
              </a:rPr>
              <a:t>distance</a:t>
            </a:r>
          </a:p>
          <a:p>
            <a:pPr algn="ctr" eaLnBrk="1" hangingPunct="1">
              <a:defRPr/>
            </a:pPr>
            <a:r>
              <a:rPr lang="fr-FR" sz="1100" dirty="0" smtClean="0">
                <a:solidFill>
                  <a:schemeClr val="tx1"/>
                </a:solidFill>
              </a:rPr>
              <a:t>11h</a:t>
            </a:r>
            <a:endParaRPr lang="fr-FR" sz="1100" dirty="0">
              <a:solidFill>
                <a:schemeClr val="tx1"/>
              </a:solidFill>
            </a:endParaRPr>
          </a:p>
        </p:txBody>
      </p:sp>
      <p:sp>
        <p:nvSpPr>
          <p:cNvPr id="47" name="Rectangle : coins arrondis 61">
            <a:extLst>
              <a:ext uri="{FF2B5EF4-FFF2-40B4-BE49-F238E27FC236}">
                <a16:creationId xmlns="" xmlns:a16="http://schemas.microsoft.com/office/drawing/2014/main" id="{697959FE-1CD1-4B3D-A48F-5FCB4D1E056B}"/>
              </a:ext>
            </a:extLst>
          </p:cNvPr>
          <p:cNvSpPr/>
          <p:nvPr/>
        </p:nvSpPr>
        <p:spPr bwMode="auto">
          <a:xfrm>
            <a:off x="107950" y="809625"/>
            <a:ext cx="8985250" cy="53133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grpSp>
        <p:nvGrpSpPr>
          <p:cNvPr id="48" name="Groupe 47"/>
          <p:cNvGrpSpPr>
            <a:grpSpLocks/>
          </p:cNvGrpSpPr>
          <p:nvPr/>
        </p:nvGrpSpPr>
        <p:grpSpPr bwMode="auto">
          <a:xfrm>
            <a:off x="2017712" y="4098925"/>
            <a:ext cx="5464175" cy="1139825"/>
            <a:chOff x="2123728" y="4149080"/>
            <a:chExt cx="5464862" cy="1139953"/>
          </a:xfrm>
        </p:grpSpPr>
        <p:grpSp>
          <p:nvGrpSpPr>
            <p:cNvPr id="49" name="Groupe 66"/>
            <p:cNvGrpSpPr>
              <a:grpSpLocks/>
            </p:cNvGrpSpPr>
            <p:nvPr/>
          </p:nvGrpSpPr>
          <p:grpSpPr bwMode="auto">
            <a:xfrm>
              <a:off x="2123728" y="4149080"/>
              <a:ext cx="5426530" cy="519621"/>
              <a:chOff x="2123728" y="4149080"/>
              <a:chExt cx="5426530" cy="519621"/>
            </a:xfrm>
          </p:grpSpPr>
          <p:sp>
            <p:nvSpPr>
              <p:cNvPr id="52" name="ZoneTexte 69"/>
              <p:cNvSpPr txBox="1">
                <a:spLocks noChangeArrowheads="1"/>
              </p:cNvSpPr>
              <p:nvPr/>
            </p:nvSpPr>
            <p:spPr bwMode="auto">
              <a:xfrm>
                <a:off x="2195735" y="4149080"/>
                <a:ext cx="2055589" cy="276999"/>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200" b="1" dirty="0">
                    <a:latin typeface="Calibri" panose="020F0502020204030204" pitchFamily="34" charset="0"/>
                    <a:cs typeface="Calibri" panose="020F0502020204030204" pitchFamily="34" charset="0"/>
                  </a:rPr>
                  <a:t>STAGE TRONC COMMUN 12h</a:t>
                </a:r>
              </a:p>
            </p:txBody>
          </p:sp>
          <p:sp>
            <p:nvSpPr>
              <p:cNvPr id="53" name="ZoneTexte 52"/>
              <p:cNvSpPr txBox="1"/>
              <p:nvPr/>
            </p:nvSpPr>
            <p:spPr>
              <a:xfrm>
                <a:off x="2123728" y="4425336"/>
                <a:ext cx="1136793" cy="231801"/>
              </a:xfrm>
              <a:prstGeom prst="rect">
                <a:avLst/>
              </a:prstGeom>
              <a:solidFill>
                <a:schemeClr val="accent5">
                  <a:lumMod val="50000"/>
                </a:schemeClr>
              </a:solidFill>
            </p:spPr>
            <p:txBody>
              <a:bodyPr>
                <a:spAutoFit/>
              </a:bodyPr>
              <a:lstStyle/>
              <a:p>
                <a:pPr algn="ctr" eaLnBrk="1" hangingPunct="1">
                  <a:defRPr/>
                </a:pPr>
                <a:r>
                  <a:rPr lang="fr-FR" sz="900" dirty="0">
                    <a:latin typeface="Calibri" panose="020F0502020204030204" pitchFamily="34" charset="0"/>
                    <a:cs typeface="Calibri" panose="020F0502020204030204" pitchFamily="34" charset="0"/>
                  </a:rPr>
                  <a:t>Présentiel 7h</a:t>
                </a:r>
              </a:p>
            </p:txBody>
          </p:sp>
          <p:sp>
            <p:nvSpPr>
              <p:cNvPr id="54" name="ZoneTexte 53"/>
              <p:cNvSpPr txBox="1"/>
              <p:nvPr/>
            </p:nvSpPr>
            <p:spPr>
              <a:xfrm>
                <a:off x="3328792" y="4425336"/>
                <a:ext cx="1136793" cy="231801"/>
              </a:xfrm>
              <a:prstGeom prst="rect">
                <a:avLst/>
              </a:prstGeom>
              <a:solidFill>
                <a:schemeClr val="accent5">
                  <a:lumMod val="50000"/>
                </a:schemeClr>
              </a:solidFill>
            </p:spPr>
            <p:txBody>
              <a:bodyPr>
                <a:spAutoFit/>
              </a:bodyPr>
              <a:lstStyle/>
              <a:p>
                <a:pPr algn="ctr" eaLnBrk="1" hangingPunct="1">
                  <a:defRPr/>
                </a:pPr>
                <a:r>
                  <a:rPr lang="fr-FR" sz="900">
                    <a:latin typeface="Calibri" panose="020F0502020204030204" pitchFamily="34" charset="0"/>
                    <a:cs typeface="Calibri" panose="020F0502020204030204" pitchFamily="34" charset="0"/>
                  </a:rPr>
                  <a:t>F à Distance 5h</a:t>
                </a:r>
              </a:p>
            </p:txBody>
          </p:sp>
          <p:sp>
            <p:nvSpPr>
              <p:cNvPr id="56" name="ZoneTexte 72"/>
              <p:cNvSpPr txBox="1">
                <a:spLocks noChangeArrowheads="1"/>
              </p:cNvSpPr>
              <p:nvPr/>
            </p:nvSpPr>
            <p:spPr bwMode="auto">
              <a:xfrm>
                <a:off x="5443000" y="4149080"/>
                <a:ext cx="1746504" cy="276999"/>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200" b="1">
                    <a:latin typeface="Calibri" panose="020F0502020204030204" pitchFamily="34" charset="0"/>
                    <a:cs typeface="Calibri" panose="020F0502020204030204" pitchFamily="34" charset="0"/>
                  </a:rPr>
                  <a:t>STAGE FINAL 13h</a:t>
                </a:r>
              </a:p>
            </p:txBody>
          </p:sp>
          <p:sp>
            <p:nvSpPr>
              <p:cNvPr id="58" name="ZoneTexte 57"/>
              <p:cNvSpPr txBox="1"/>
              <p:nvPr/>
            </p:nvSpPr>
            <p:spPr>
              <a:xfrm>
                <a:off x="6413692" y="4438037"/>
                <a:ext cx="1136793" cy="230214"/>
              </a:xfrm>
              <a:prstGeom prst="rect">
                <a:avLst/>
              </a:prstGeom>
              <a:solidFill>
                <a:schemeClr val="accent5">
                  <a:lumMod val="50000"/>
                </a:schemeClr>
              </a:solidFill>
            </p:spPr>
            <p:txBody>
              <a:bodyPr>
                <a:spAutoFit/>
              </a:bodyPr>
              <a:lstStyle/>
              <a:p>
                <a:pPr algn="ctr" eaLnBrk="1" hangingPunct="1">
                  <a:defRPr/>
                </a:pPr>
                <a:r>
                  <a:rPr lang="fr-FR" sz="900" dirty="0">
                    <a:latin typeface="Calibri" panose="020F0502020204030204" pitchFamily="34" charset="0"/>
                    <a:cs typeface="Calibri" panose="020F0502020204030204" pitchFamily="34" charset="0"/>
                  </a:rPr>
                  <a:t>Présentiel 7h</a:t>
                </a:r>
              </a:p>
            </p:txBody>
          </p:sp>
        </p:grpSp>
        <p:sp>
          <p:nvSpPr>
            <p:cNvPr id="50" name="Forme libre 49"/>
            <p:cNvSpPr/>
            <p:nvPr/>
          </p:nvSpPr>
          <p:spPr>
            <a:xfrm>
              <a:off x="3846383" y="4941332"/>
              <a:ext cx="1838556" cy="347701"/>
            </a:xfrm>
            <a:custGeom>
              <a:avLst/>
              <a:gdLst>
                <a:gd name="connsiteX0" fmla="*/ 0 w 1837944"/>
                <a:gd name="connsiteY0" fmla="*/ 0 h 347865"/>
                <a:gd name="connsiteX1" fmla="*/ 438912 w 1837944"/>
                <a:gd name="connsiteY1" fmla="*/ 283464 h 347865"/>
                <a:gd name="connsiteX2" fmla="*/ 1179576 w 1837944"/>
                <a:gd name="connsiteY2" fmla="*/ 329184 h 347865"/>
                <a:gd name="connsiteX3" fmla="*/ 1837944 w 1837944"/>
                <a:gd name="connsiteY3" fmla="*/ 36576 h 347865"/>
              </a:gdLst>
              <a:ahLst/>
              <a:cxnLst>
                <a:cxn ang="0">
                  <a:pos x="connsiteX0" y="connsiteY0"/>
                </a:cxn>
                <a:cxn ang="0">
                  <a:pos x="connsiteX1" y="connsiteY1"/>
                </a:cxn>
                <a:cxn ang="0">
                  <a:pos x="connsiteX2" y="connsiteY2"/>
                </a:cxn>
                <a:cxn ang="0">
                  <a:pos x="connsiteX3" y="connsiteY3"/>
                </a:cxn>
              </a:cxnLst>
              <a:rect l="l" t="t" r="r" b="b"/>
              <a:pathLst>
                <a:path w="1837944" h="347865">
                  <a:moveTo>
                    <a:pt x="0" y="0"/>
                  </a:moveTo>
                  <a:cubicBezTo>
                    <a:pt x="121158" y="114300"/>
                    <a:pt x="242316" y="228600"/>
                    <a:pt x="438912" y="283464"/>
                  </a:cubicBezTo>
                  <a:cubicBezTo>
                    <a:pt x="635508" y="338328"/>
                    <a:pt x="946404" y="370332"/>
                    <a:pt x="1179576" y="329184"/>
                  </a:cubicBezTo>
                  <a:cubicBezTo>
                    <a:pt x="1412748" y="288036"/>
                    <a:pt x="1716024" y="88392"/>
                    <a:pt x="1837944" y="36576"/>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sz="1200"/>
            </a:p>
          </p:txBody>
        </p:sp>
        <p:sp>
          <p:nvSpPr>
            <p:cNvPr id="51" name="ZoneTexte 68"/>
            <p:cNvSpPr txBox="1">
              <a:spLocks noChangeArrowheads="1"/>
            </p:cNvSpPr>
            <p:nvPr/>
          </p:nvSpPr>
          <p:spPr bwMode="auto">
            <a:xfrm>
              <a:off x="3059832" y="4724842"/>
              <a:ext cx="452875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1100" dirty="0">
                  <a:latin typeface="Calibri" panose="020F0502020204030204" pitchFamily="34" charset="0"/>
                  <a:cs typeface="Calibri" panose="020F0502020204030204" pitchFamily="34" charset="0"/>
                </a:rPr>
                <a:t>Mini 6 semaines et maxi 4 mois entre tronc commun et stage final</a:t>
              </a:r>
              <a:endParaRPr lang="fr-FR" altLang="fr-FR" sz="1100" dirty="0">
                <a:latin typeface="Comic Sans MS" panose="030F0702030302020204" pitchFamily="66" charset="0"/>
              </a:endParaRPr>
            </a:p>
          </p:txBody>
        </p:sp>
      </p:grpSp>
      <p:sp>
        <p:nvSpPr>
          <p:cNvPr id="63" name="Rectangle 62"/>
          <p:cNvSpPr>
            <a:spLocks noChangeArrowheads="1"/>
          </p:cNvSpPr>
          <p:nvPr/>
        </p:nvSpPr>
        <p:spPr bwMode="auto">
          <a:xfrm>
            <a:off x="1698625" y="5621338"/>
            <a:ext cx="58737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600" b="1"/>
              <a:t>Durée de validité du tronc commun : 3 ans</a:t>
            </a:r>
          </a:p>
        </p:txBody>
      </p:sp>
      <p:sp>
        <p:nvSpPr>
          <p:cNvPr id="65" name="ZoneTexte 64"/>
          <p:cNvSpPr txBox="1"/>
          <p:nvPr/>
        </p:nvSpPr>
        <p:spPr>
          <a:xfrm>
            <a:off x="4991893" y="4376737"/>
            <a:ext cx="1173163" cy="230188"/>
          </a:xfrm>
          <a:prstGeom prst="rect">
            <a:avLst/>
          </a:prstGeom>
          <a:solidFill>
            <a:schemeClr val="accent5">
              <a:lumMod val="50000"/>
            </a:schemeClr>
          </a:solidFill>
        </p:spPr>
        <p:txBody>
          <a:bodyPr>
            <a:spAutoFit/>
          </a:bodyPr>
          <a:lstStyle/>
          <a:p>
            <a:pPr algn="ctr" eaLnBrk="1" hangingPunct="1">
              <a:defRPr/>
            </a:pPr>
            <a:r>
              <a:rPr lang="fr-FR" sz="900" dirty="0">
                <a:latin typeface="Calibri" panose="020F0502020204030204" pitchFamily="34" charset="0"/>
                <a:cs typeface="Calibri" panose="020F0502020204030204" pitchFamily="34" charset="0"/>
              </a:rPr>
              <a:t>F à Distance 6 h</a:t>
            </a:r>
          </a:p>
        </p:txBody>
      </p:sp>
      <p:sp>
        <p:nvSpPr>
          <p:cNvPr id="4" name="ZoneTexte 3"/>
          <p:cNvSpPr txBox="1"/>
          <p:nvPr/>
        </p:nvSpPr>
        <p:spPr>
          <a:xfrm>
            <a:off x="381931" y="3252733"/>
            <a:ext cx="2004018" cy="584775"/>
          </a:xfrm>
          <a:prstGeom prst="rect">
            <a:avLst/>
          </a:prstGeom>
          <a:noFill/>
        </p:spPr>
        <p:txBody>
          <a:bodyPr wrap="square" rtlCol="0">
            <a:spAutoFit/>
          </a:bodyPr>
          <a:lstStyle/>
          <a:p>
            <a:pPr marL="171450" indent="-171450">
              <a:buFontTx/>
              <a:buChar char="-"/>
            </a:pPr>
            <a:r>
              <a:rPr lang="fr-FR" sz="800" dirty="0" smtClean="0"/>
              <a:t>Par les exercices d’auto-évaluation,</a:t>
            </a:r>
          </a:p>
          <a:p>
            <a:pPr marL="171450" indent="-171450">
              <a:buFontTx/>
              <a:buChar char="-"/>
            </a:pPr>
            <a:r>
              <a:rPr lang="fr-FR" altLang="fr-FR" sz="800" dirty="0" smtClean="0">
                <a:sym typeface="Wingdings" panose="05000000000000000000" pitchFamily="2" charset="2"/>
              </a:rPr>
              <a:t>En s’entraînant </a:t>
            </a:r>
            <a:r>
              <a:rPr lang="fr-FR" altLang="fr-FR" sz="800" dirty="0">
                <a:sym typeface="Wingdings" panose="05000000000000000000" pitchFamily="2" charset="2"/>
              </a:rPr>
              <a:t>avec un </a:t>
            </a:r>
            <a:r>
              <a:rPr lang="fr-FR" altLang="fr-FR" sz="800" dirty="0" smtClean="0">
                <a:sym typeface="Wingdings" panose="05000000000000000000" pitchFamily="2" charset="2"/>
              </a:rPr>
              <a:t>animateur ou formateur</a:t>
            </a:r>
          </a:p>
          <a:p>
            <a:pPr marL="171450" indent="-171450">
              <a:buFontTx/>
              <a:buChar char="-"/>
            </a:pPr>
            <a:r>
              <a:rPr lang="fr-FR" sz="800" dirty="0" smtClean="0"/>
              <a:t>Par les stages pratiquer.</a:t>
            </a:r>
            <a:endParaRPr lang="fr-FR" sz="800" dirty="0"/>
          </a:p>
        </p:txBody>
      </p:sp>
      <p:sp>
        <p:nvSpPr>
          <p:cNvPr id="33" name="Flèche courbée vers la gauche 32"/>
          <p:cNvSpPr/>
          <p:nvPr/>
        </p:nvSpPr>
        <p:spPr>
          <a:xfrm flipH="1">
            <a:off x="107950" y="2651629"/>
            <a:ext cx="341312" cy="921387"/>
          </a:xfrm>
          <a:prstGeom prst="curvedLeft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Flèche droite 4"/>
          <p:cNvSpPr/>
          <p:nvPr/>
        </p:nvSpPr>
        <p:spPr>
          <a:xfrm>
            <a:off x="1333297" y="2552978"/>
            <a:ext cx="846931" cy="4773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285082" y="2668521"/>
            <a:ext cx="823118" cy="246221"/>
          </a:xfrm>
          <a:prstGeom prst="rect">
            <a:avLst/>
          </a:prstGeom>
          <a:noFill/>
        </p:spPr>
        <p:txBody>
          <a:bodyPr wrap="square" rtlCol="0">
            <a:spAutoFit/>
          </a:bodyPr>
          <a:lstStyle/>
          <a:p>
            <a:r>
              <a:rPr lang="fr-FR" sz="1000" dirty="0" smtClean="0"/>
              <a:t>Inscription</a:t>
            </a:r>
            <a:endParaRPr lang="fr-FR" sz="1000" dirty="0"/>
          </a:p>
        </p:txBody>
      </p:sp>
      <p:sp>
        <p:nvSpPr>
          <p:cNvPr id="6" name="Espace réservé du pied de page 5"/>
          <p:cNvSpPr>
            <a:spLocks noGrp="1"/>
          </p:cNvSpPr>
          <p:nvPr>
            <p:ph type="ftr" sz="quarter" idx="11"/>
          </p:nvPr>
        </p:nvSpPr>
        <p:spPr/>
        <p:txBody>
          <a:bodyPr/>
          <a:lstStyle/>
          <a:p>
            <a:pPr>
              <a:defRPr/>
            </a:pPr>
            <a:r>
              <a:rPr lang="fr-FR" smtClean="0"/>
              <a:t>TC03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animBg="1"/>
      <p:bldP spid="45" grpId="0" animBg="1"/>
      <p:bldP spid="46" grpId="0" animBg="1"/>
      <p:bldP spid="63" grpId="0"/>
      <p:bldP spid="4" grpId="0"/>
      <p:bldP spid="33" grpId="0" animBg="1"/>
      <p:bldP spid="5"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2457450" y="6308725"/>
            <a:ext cx="6686550" cy="549275"/>
          </a:xfrm>
          <a:prstGeom prst="rect">
            <a:avLst/>
          </a:prstGeom>
          <a:noFill/>
          <a:ln w="9525">
            <a:noFill/>
            <a:miter lim="800000"/>
            <a:headEnd/>
            <a:tailEnd/>
          </a:ln>
        </p:spPr>
      </p:pic>
      <p:grpSp>
        <p:nvGrpSpPr>
          <p:cNvPr id="2" name="Group 8"/>
          <p:cNvGrpSpPr>
            <a:grpSpLocks/>
          </p:cNvGrpSpPr>
          <p:nvPr/>
        </p:nvGrpSpPr>
        <p:grpSpPr bwMode="auto">
          <a:xfrm>
            <a:off x="0" y="0"/>
            <a:ext cx="9144000" cy="6807200"/>
            <a:chOff x="0" y="0"/>
            <a:chExt cx="5760" cy="4288"/>
          </a:xfrm>
        </p:grpSpPr>
        <p:pic>
          <p:nvPicPr>
            <p:cNvPr id="8238" name="Picture 3" descr="LogoFFRP+baseline+site"/>
            <p:cNvPicPr>
              <a:picLocks noChangeAspect="1" noChangeArrowheads="1"/>
            </p:cNvPicPr>
            <p:nvPr/>
          </p:nvPicPr>
          <p:blipFill>
            <a:blip r:embed="rId3" cstate="print"/>
            <a:srcRect/>
            <a:stretch>
              <a:fillRect/>
            </a:stretch>
          </p:blipFill>
          <p:spPr bwMode="auto">
            <a:xfrm>
              <a:off x="113" y="3929"/>
              <a:ext cx="1179" cy="359"/>
            </a:xfrm>
            <a:prstGeom prst="rect">
              <a:avLst/>
            </a:prstGeom>
            <a:noFill/>
            <a:ln w="9525">
              <a:noFill/>
              <a:miter lim="800000"/>
              <a:headEnd/>
              <a:tailEnd/>
            </a:ln>
          </p:spPr>
        </p:pic>
        <p:pic>
          <p:nvPicPr>
            <p:cNvPr id="8239" name="Picture 7"/>
            <p:cNvPicPr>
              <a:picLocks noChangeAspect="1" noChangeArrowheads="1"/>
            </p:cNvPicPr>
            <p:nvPr/>
          </p:nvPicPr>
          <p:blipFill>
            <a:blip r:embed="rId4" cstate="print"/>
            <a:srcRect/>
            <a:stretch>
              <a:fillRect/>
            </a:stretch>
          </p:blipFill>
          <p:spPr bwMode="auto">
            <a:xfrm>
              <a:off x="0" y="0"/>
              <a:ext cx="5760" cy="480"/>
            </a:xfrm>
            <a:prstGeom prst="rect">
              <a:avLst/>
            </a:prstGeom>
            <a:noFill/>
            <a:ln w="9525">
              <a:noFill/>
              <a:miter lim="800000"/>
              <a:headEnd/>
              <a:tailEnd/>
            </a:ln>
          </p:spPr>
        </p:pic>
      </p:grpSp>
      <p:sp>
        <p:nvSpPr>
          <p:cNvPr id="8196" name="ZoneTexte 11"/>
          <p:cNvSpPr txBox="1">
            <a:spLocks noChangeArrowheads="1"/>
          </p:cNvSpPr>
          <p:nvPr/>
        </p:nvSpPr>
        <p:spPr bwMode="auto">
          <a:xfrm>
            <a:off x="0" y="115888"/>
            <a:ext cx="9144000" cy="523875"/>
          </a:xfrm>
          <a:prstGeom prst="rect">
            <a:avLst/>
          </a:prstGeom>
          <a:noFill/>
          <a:ln w="9525">
            <a:noFill/>
            <a:miter lim="800000"/>
            <a:headEnd/>
            <a:tailEnd/>
          </a:ln>
        </p:spPr>
        <p:txBody>
          <a:bodyPr>
            <a:spAutoFit/>
          </a:bodyPr>
          <a:lstStyle/>
          <a:p>
            <a:pPr algn="ctr" eaLnBrk="1" hangingPunct="1"/>
            <a:r>
              <a:rPr lang="fr-FR" altLang="fr-FR" sz="2800" b="1" dirty="0" smtClean="0"/>
              <a:t>Les </a:t>
            </a:r>
            <a:r>
              <a:rPr lang="fr-FR" altLang="fr-FR" sz="2800" b="1" dirty="0"/>
              <a:t>parcours de formation</a:t>
            </a:r>
          </a:p>
        </p:txBody>
      </p:sp>
      <p:sp>
        <p:nvSpPr>
          <p:cNvPr id="3" name="Espace réservé du numéro de diapositive 2"/>
          <p:cNvSpPr>
            <a:spLocks noGrp="1"/>
          </p:cNvSpPr>
          <p:nvPr>
            <p:ph type="sldNum" sz="quarter" idx="12"/>
          </p:nvPr>
        </p:nvSpPr>
        <p:spPr/>
        <p:txBody>
          <a:bodyPr/>
          <a:lstStyle/>
          <a:p>
            <a:fld id="{24EA48F7-8D4D-433B-B2BF-FC92D9AEBD31}" type="slidenum">
              <a:rPr lang="fr-FR" altLang="fr-FR" smtClean="0"/>
              <a:pPr/>
              <a:t>7</a:t>
            </a:fld>
            <a:endParaRPr lang="fr-FR" altLang="fr-FR" dirty="0"/>
          </a:p>
        </p:txBody>
      </p:sp>
      <p:pic>
        <p:nvPicPr>
          <p:cNvPr id="56" name="Image 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576388" y="1701800"/>
            <a:ext cx="723900" cy="588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7" name="Image 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87863" y="1712913"/>
            <a:ext cx="723900" cy="588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2" name="Image 6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37413" y="1700213"/>
            <a:ext cx="725487" cy="58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5" name="Image 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132138" y="1785938"/>
            <a:ext cx="454025" cy="44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6" name="Image 6"/>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399463" y="1885950"/>
            <a:ext cx="744537"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7" name="Flèche : chevron 15">
            <a:extLst>
              <a:ext uri="{FF2B5EF4-FFF2-40B4-BE49-F238E27FC236}">
                <a16:creationId xmlns="" xmlns:a16="http://schemas.microsoft.com/office/drawing/2014/main" id="{A60D13DE-D2B1-4E25-9971-65BD9DF70AF6}"/>
              </a:ext>
            </a:extLst>
          </p:cNvPr>
          <p:cNvSpPr/>
          <p:nvPr/>
        </p:nvSpPr>
        <p:spPr bwMode="auto">
          <a:xfrm>
            <a:off x="4149725" y="2266950"/>
            <a:ext cx="1544638" cy="685800"/>
          </a:xfrm>
          <a:prstGeom prst="chevron">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050" dirty="0">
                <a:solidFill>
                  <a:schemeClr val="tx1"/>
                </a:solidFill>
              </a:rPr>
              <a:t>Stage initial</a:t>
            </a:r>
          </a:p>
          <a:p>
            <a:pPr algn="ctr" eaLnBrk="1" hangingPunct="1">
              <a:defRPr/>
            </a:pPr>
            <a:r>
              <a:rPr lang="fr-FR" sz="1050" dirty="0">
                <a:solidFill>
                  <a:schemeClr val="tx1"/>
                </a:solidFill>
              </a:rPr>
              <a:t>Présentiel 2 jours</a:t>
            </a:r>
          </a:p>
        </p:txBody>
      </p:sp>
      <p:sp>
        <p:nvSpPr>
          <p:cNvPr id="68" name="Flèche : chevron 16">
            <a:extLst>
              <a:ext uri="{FF2B5EF4-FFF2-40B4-BE49-F238E27FC236}">
                <a16:creationId xmlns="" xmlns:a16="http://schemas.microsoft.com/office/drawing/2014/main" id="{2AD6C6B7-B124-41E1-9C4E-576942DF448A}"/>
              </a:ext>
            </a:extLst>
          </p:cNvPr>
          <p:cNvSpPr/>
          <p:nvPr/>
        </p:nvSpPr>
        <p:spPr bwMode="auto">
          <a:xfrm>
            <a:off x="5418138" y="2266950"/>
            <a:ext cx="1920875" cy="685800"/>
          </a:xfrm>
          <a:prstGeom prst="chevron">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100" dirty="0">
                <a:solidFill>
                  <a:schemeClr val="tx1"/>
                </a:solidFill>
              </a:rPr>
              <a:t>Stage pratique en </a:t>
            </a:r>
            <a:r>
              <a:rPr lang="fr-FR" sz="1100" dirty="0" smtClean="0">
                <a:solidFill>
                  <a:schemeClr val="tx1"/>
                </a:solidFill>
              </a:rPr>
              <a:t>association avec tuteur(s)</a:t>
            </a:r>
            <a:endParaRPr lang="fr-FR" sz="1100" dirty="0">
              <a:solidFill>
                <a:schemeClr val="tx1"/>
              </a:solidFill>
            </a:endParaRPr>
          </a:p>
        </p:txBody>
      </p:sp>
      <p:sp>
        <p:nvSpPr>
          <p:cNvPr id="69" name="Flèche : chevron 17">
            <a:extLst>
              <a:ext uri="{FF2B5EF4-FFF2-40B4-BE49-F238E27FC236}">
                <a16:creationId xmlns="" xmlns:a16="http://schemas.microsoft.com/office/drawing/2014/main" id="{C867C92C-D012-4926-9C3A-7C668B4DBCDB}"/>
              </a:ext>
            </a:extLst>
          </p:cNvPr>
          <p:cNvSpPr/>
          <p:nvPr/>
        </p:nvSpPr>
        <p:spPr bwMode="auto">
          <a:xfrm>
            <a:off x="7051675" y="2266950"/>
            <a:ext cx="1581150" cy="685800"/>
          </a:xfrm>
          <a:prstGeom prst="chevron">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050" dirty="0">
                <a:solidFill>
                  <a:schemeClr val="tx1"/>
                </a:solidFill>
              </a:rPr>
              <a:t>Stage final Evaluation</a:t>
            </a:r>
          </a:p>
          <a:p>
            <a:pPr algn="ctr" eaLnBrk="1" hangingPunct="1">
              <a:defRPr/>
            </a:pPr>
            <a:r>
              <a:rPr lang="fr-FR" sz="1050" dirty="0">
                <a:solidFill>
                  <a:schemeClr val="tx1"/>
                </a:solidFill>
              </a:rPr>
              <a:t>Présentiel 2 jours</a:t>
            </a:r>
          </a:p>
        </p:txBody>
      </p:sp>
      <p:sp>
        <p:nvSpPr>
          <p:cNvPr id="70" name="Flèche : chevron 19">
            <a:extLst>
              <a:ext uri="{FF2B5EF4-FFF2-40B4-BE49-F238E27FC236}">
                <a16:creationId xmlns="" xmlns:a16="http://schemas.microsoft.com/office/drawing/2014/main" id="{B6994B00-C94C-4298-B6A3-9048B568E84F}"/>
              </a:ext>
            </a:extLst>
          </p:cNvPr>
          <p:cNvSpPr/>
          <p:nvPr/>
        </p:nvSpPr>
        <p:spPr bwMode="auto">
          <a:xfrm>
            <a:off x="2573338" y="3017838"/>
            <a:ext cx="4478337" cy="327025"/>
          </a:xfrm>
          <a:prstGeom prst="chevr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100" dirty="0">
                <a:solidFill>
                  <a:schemeClr val="tx1"/>
                </a:solidFill>
              </a:rPr>
              <a:t>Formation à </a:t>
            </a:r>
            <a:r>
              <a:rPr lang="fr-FR" sz="1100" dirty="0" smtClean="0">
                <a:solidFill>
                  <a:schemeClr val="tx1"/>
                </a:solidFill>
              </a:rPr>
              <a:t>distance 20h</a:t>
            </a:r>
            <a:endParaRPr lang="fr-FR" sz="1100" dirty="0">
              <a:solidFill>
                <a:schemeClr val="tx1"/>
              </a:solidFill>
            </a:endParaRPr>
          </a:p>
        </p:txBody>
      </p:sp>
      <p:sp>
        <p:nvSpPr>
          <p:cNvPr id="75" name="Flèche : chevron 20">
            <a:extLst>
              <a:ext uri="{FF2B5EF4-FFF2-40B4-BE49-F238E27FC236}">
                <a16:creationId xmlns="" xmlns:a16="http://schemas.microsoft.com/office/drawing/2014/main" id="{8288AF37-FE65-4DB7-8C91-CE3F77819816}"/>
              </a:ext>
            </a:extLst>
          </p:cNvPr>
          <p:cNvSpPr/>
          <p:nvPr/>
        </p:nvSpPr>
        <p:spPr bwMode="auto">
          <a:xfrm>
            <a:off x="2560638" y="2262188"/>
            <a:ext cx="1868487" cy="682625"/>
          </a:xfrm>
          <a:prstGeom prst="chevr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100" dirty="0">
                <a:solidFill>
                  <a:schemeClr val="tx1"/>
                </a:solidFill>
              </a:rPr>
              <a:t>Formation à distance</a:t>
            </a:r>
          </a:p>
        </p:txBody>
      </p:sp>
      <p:pic>
        <p:nvPicPr>
          <p:cNvPr id="76" name="Image 4"/>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30550" y="3017838"/>
            <a:ext cx="360363" cy="352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7" name="Flèche : chevron 22">
            <a:extLst>
              <a:ext uri="{FF2B5EF4-FFF2-40B4-BE49-F238E27FC236}">
                <a16:creationId xmlns="" xmlns:a16="http://schemas.microsoft.com/office/drawing/2014/main" id="{6A7697A2-5CB4-4284-84B2-63FFB10D5B35}"/>
              </a:ext>
            </a:extLst>
          </p:cNvPr>
          <p:cNvSpPr/>
          <p:nvPr/>
        </p:nvSpPr>
        <p:spPr bwMode="auto">
          <a:xfrm>
            <a:off x="1012825" y="2260600"/>
            <a:ext cx="1816100" cy="695325"/>
          </a:xfrm>
          <a:prstGeom prst="chevron">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050" dirty="0">
                <a:solidFill>
                  <a:schemeClr val="tx1"/>
                </a:solidFill>
              </a:rPr>
              <a:t>Stage tronc commun</a:t>
            </a:r>
          </a:p>
          <a:p>
            <a:pPr algn="ctr" eaLnBrk="1" hangingPunct="1">
              <a:defRPr/>
            </a:pPr>
            <a:r>
              <a:rPr lang="fr-FR" sz="1050" dirty="0">
                <a:solidFill>
                  <a:schemeClr val="tx1"/>
                </a:solidFill>
              </a:rPr>
              <a:t>Présentiel </a:t>
            </a:r>
          </a:p>
          <a:p>
            <a:pPr algn="ctr" eaLnBrk="1" hangingPunct="1">
              <a:defRPr/>
            </a:pPr>
            <a:r>
              <a:rPr lang="fr-FR" sz="1050" dirty="0">
                <a:solidFill>
                  <a:schemeClr val="tx1"/>
                </a:solidFill>
              </a:rPr>
              <a:t>1 jour</a:t>
            </a:r>
          </a:p>
        </p:txBody>
      </p:sp>
      <p:pic>
        <p:nvPicPr>
          <p:cNvPr id="79" name="Image 9"/>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9088" y="1700213"/>
            <a:ext cx="723900" cy="608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0" name="Rectangle 79">
            <a:extLst>
              <a:ext uri="{FF2B5EF4-FFF2-40B4-BE49-F238E27FC236}">
                <a16:creationId xmlns="" xmlns:a16="http://schemas.microsoft.com/office/drawing/2014/main" id="{11A0EE29-7006-4624-B0BA-6B6D494ECCC2}"/>
              </a:ext>
            </a:extLst>
          </p:cNvPr>
          <p:cNvSpPr/>
          <p:nvPr/>
        </p:nvSpPr>
        <p:spPr bwMode="auto">
          <a:xfrm rot="20278240">
            <a:off x="141288" y="1663700"/>
            <a:ext cx="738187" cy="23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800" dirty="0">
                <a:solidFill>
                  <a:schemeClr val="tx1"/>
                </a:solidFill>
              </a:rPr>
              <a:t>Pré requis acquis ?</a:t>
            </a:r>
          </a:p>
        </p:txBody>
      </p:sp>
      <p:sp>
        <p:nvSpPr>
          <p:cNvPr id="81" name="ZoneTexte 48"/>
          <p:cNvSpPr txBox="1">
            <a:spLocks noChangeArrowheads="1"/>
          </p:cNvSpPr>
          <p:nvPr/>
        </p:nvSpPr>
        <p:spPr bwMode="auto">
          <a:xfrm>
            <a:off x="107950" y="1203325"/>
            <a:ext cx="9144000" cy="354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700" b="1"/>
              <a:t>Les brevets fédéraux de randonnée, marche nordique, longe-côte/marche aquatique</a:t>
            </a:r>
          </a:p>
        </p:txBody>
      </p:sp>
      <p:grpSp>
        <p:nvGrpSpPr>
          <p:cNvPr id="82" name="Groupe 81"/>
          <p:cNvGrpSpPr>
            <a:grpSpLocks/>
          </p:cNvGrpSpPr>
          <p:nvPr/>
        </p:nvGrpSpPr>
        <p:grpSpPr bwMode="auto">
          <a:xfrm>
            <a:off x="395288" y="4725144"/>
            <a:ext cx="8194675" cy="519113"/>
            <a:chOff x="395535" y="5013176"/>
            <a:chExt cx="8194386" cy="518864"/>
          </a:xfrm>
        </p:grpSpPr>
        <p:sp>
          <p:nvSpPr>
            <p:cNvPr id="83" name="ZoneTexte 23"/>
            <p:cNvSpPr txBox="1">
              <a:spLocks noChangeArrowheads="1"/>
            </p:cNvSpPr>
            <p:nvPr/>
          </p:nvSpPr>
          <p:spPr bwMode="auto">
            <a:xfrm>
              <a:off x="395535" y="5013176"/>
              <a:ext cx="2034781" cy="276999"/>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200" b="1">
                  <a:latin typeface="Calibri" panose="020F0502020204030204" pitchFamily="34" charset="0"/>
                  <a:cs typeface="Calibri" panose="020F0502020204030204" pitchFamily="34" charset="0"/>
                </a:rPr>
                <a:t>STAGE TRONC COMMUN 12h</a:t>
              </a:r>
            </a:p>
          </p:txBody>
        </p:sp>
        <p:sp>
          <p:nvSpPr>
            <p:cNvPr id="84" name="ZoneTexte 83"/>
            <p:cNvSpPr txBox="1"/>
            <p:nvPr/>
          </p:nvSpPr>
          <p:spPr>
            <a:xfrm>
              <a:off x="449508" y="5301962"/>
              <a:ext cx="954053" cy="230078"/>
            </a:xfrm>
            <a:prstGeom prst="rect">
              <a:avLst/>
            </a:prstGeom>
            <a:solidFill>
              <a:schemeClr val="accent5">
                <a:lumMod val="50000"/>
              </a:schemeClr>
            </a:solidFill>
          </p:spPr>
          <p:txBody>
            <a:bodyPr>
              <a:spAutoFit/>
            </a:bodyPr>
            <a:lstStyle>
              <a:defPPr>
                <a:defRPr lang="fr-FR"/>
              </a:defPPr>
              <a:lvl1pPr algn="ctr">
                <a:defRPr sz="900">
                  <a:latin typeface="Calibri" panose="020F0502020204030204" pitchFamily="34" charset="0"/>
                  <a:cs typeface="Calibri" panose="020F0502020204030204" pitchFamily="34" charset="0"/>
                </a:defRPr>
              </a:lvl1pPr>
            </a:lstStyle>
            <a:p>
              <a:pPr eaLnBrk="1" hangingPunct="1">
                <a:defRPr/>
              </a:pPr>
              <a:r>
                <a:rPr lang="fr-FR" dirty="0"/>
                <a:t>Présentiel 7h</a:t>
              </a:r>
            </a:p>
          </p:txBody>
        </p:sp>
        <p:sp>
          <p:nvSpPr>
            <p:cNvPr id="85" name="ZoneTexte 84"/>
            <p:cNvSpPr txBox="1"/>
            <p:nvPr/>
          </p:nvSpPr>
          <p:spPr>
            <a:xfrm>
              <a:off x="1359113" y="5301962"/>
              <a:ext cx="1038188" cy="230078"/>
            </a:xfrm>
            <a:prstGeom prst="rect">
              <a:avLst/>
            </a:prstGeom>
            <a:solidFill>
              <a:schemeClr val="accent5">
                <a:lumMod val="50000"/>
              </a:schemeClr>
            </a:solidFill>
          </p:spPr>
          <p:txBody>
            <a:bodyPr>
              <a:spAutoFit/>
            </a:bodyPr>
            <a:lstStyle>
              <a:defPPr>
                <a:defRPr lang="fr-FR"/>
              </a:defPPr>
              <a:lvl1pPr algn="ctr">
                <a:defRPr sz="900">
                  <a:latin typeface="Calibri" panose="020F0502020204030204" pitchFamily="34" charset="0"/>
                  <a:cs typeface="Calibri" panose="020F0502020204030204" pitchFamily="34" charset="0"/>
                </a:defRPr>
              </a:lvl1pPr>
            </a:lstStyle>
            <a:p>
              <a:pPr eaLnBrk="1" hangingPunct="1">
                <a:defRPr/>
              </a:pPr>
              <a:r>
                <a:rPr lang="fr-FR" dirty="0"/>
                <a:t>F à Distance 5h</a:t>
              </a:r>
            </a:p>
          </p:txBody>
        </p:sp>
        <p:sp>
          <p:nvSpPr>
            <p:cNvPr id="86" name="ZoneTexte 26"/>
            <p:cNvSpPr txBox="1">
              <a:spLocks noChangeArrowheads="1"/>
            </p:cNvSpPr>
            <p:nvPr/>
          </p:nvSpPr>
          <p:spPr bwMode="auto">
            <a:xfrm>
              <a:off x="2771800" y="5013176"/>
              <a:ext cx="1746504" cy="276999"/>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200" b="1">
                  <a:latin typeface="Calibri" panose="020F0502020204030204" pitchFamily="34" charset="0"/>
                  <a:cs typeface="Calibri" panose="020F0502020204030204" pitchFamily="34" charset="0"/>
                </a:rPr>
                <a:t>STAGE INITIAL 22h</a:t>
              </a:r>
            </a:p>
          </p:txBody>
        </p:sp>
        <p:sp>
          <p:nvSpPr>
            <p:cNvPr id="87" name="ZoneTexte 86"/>
            <p:cNvSpPr txBox="1"/>
            <p:nvPr/>
          </p:nvSpPr>
          <p:spPr>
            <a:xfrm>
              <a:off x="2700504" y="5301962"/>
              <a:ext cx="935004" cy="230078"/>
            </a:xfrm>
            <a:prstGeom prst="rect">
              <a:avLst/>
            </a:prstGeom>
            <a:solidFill>
              <a:schemeClr val="accent5">
                <a:lumMod val="50000"/>
              </a:schemeClr>
            </a:solidFill>
          </p:spPr>
          <p:txBody>
            <a:bodyPr>
              <a:spAutoFit/>
            </a:bodyPr>
            <a:lstStyle>
              <a:defPPr>
                <a:defRPr lang="fr-FR"/>
              </a:defPPr>
              <a:lvl1pPr algn="ctr">
                <a:defRPr sz="900">
                  <a:latin typeface="Calibri" panose="020F0502020204030204" pitchFamily="34" charset="0"/>
                  <a:cs typeface="Calibri" panose="020F0502020204030204" pitchFamily="34" charset="0"/>
                </a:defRPr>
              </a:lvl1pPr>
            </a:lstStyle>
            <a:p>
              <a:pPr eaLnBrk="1" hangingPunct="1">
                <a:defRPr/>
              </a:pPr>
              <a:r>
                <a:rPr lang="fr-FR" dirty="0"/>
                <a:t>Présentiel </a:t>
              </a:r>
              <a:r>
                <a:rPr lang="fr-FR" dirty="0" smtClean="0"/>
                <a:t>14h</a:t>
              </a:r>
              <a:endParaRPr lang="fr-FR" dirty="0"/>
            </a:p>
          </p:txBody>
        </p:sp>
        <p:sp>
          <p:nvSpPr>
            <p:cNvPr id="88" name="ZoneTexte 87"/>
            <p:cNvSpPr txBox="1"/>
            <p:nvPr/>
          </p:nvSpPr>
          <p:spPr>
            <a:xfrm>
              <a:off x="3564073" y="5301962"/>
              <a:ext cx="1027076" cy="230078"/>
            </a:xfrm>
            <a:prstGeom prst="rect">
              <a:avLst/>
            </a:prstGeom>
            <a:solidFill>
              <a:schemeClr val="accent5">
                <a:lumMod val="50000"/>
              </a:schemeClr>
            </a:solidFill>
          </p:spPr>
          <p:txBody>
            <a:bodyPr>
              <a:spAutoFit/>
            </a:bodyPr>
            <a:lstStyle>
              <a:defPPr>
                <a:defRPr lang="fr-FR"/>
              </a:defPPr>
              <a:lvl1pPr algn="ctr">
                <a:defRPr sz="900">
                  <a:latin typeface="Calibri" panose="020F0502020204030204" pitchFamily="34" charset="0"/>
                  <a:cs typeface="Calibri" panose="020F0502020204030204" pitchFamily="34" charset="0"/>
                </a:defRPr>
              </a:lvl1pPr>
            </a:lstStyle>
            <a:p>
              <a:pPr eaLnBrk="1" hangingPunct="1">
                <a:defRPr/>
              </a:pPr>
              <a:r>
                <a:rPr lang="fr-FR" dirty="0"/>
                <a:t>F à Distance 8</a:t>
              </a:r>
              <a:r>
                <a:rPr lang="fr-FR" dirty="0" smtClean="0"/>
                <a:t>h </a:t>
              </a:r>
              <a:endParaRPr lang="fr-FR" dirty="0"/>
            </a:p>
          </p:txBody>
        </p:sp>
        <p:sp>
          <p:nvSpPr>
            <p:cNvPr id="89" name="ZoneTexte 88"/>
            <p:cNvSpPr txBox="1"/>
            <p:nvPr/>
          </p:nvSpPr>
          <p:spPr>
            <a:xfrm>
              <a:off x="4768943" y="5021110"/>
              <a:ext cx="1747776" cy="261811"/>
            </a:xfrm>
            <a:prstGeom prst="rect">
              <a:avLst/>
            </a:prstGeom>
            <a:solidFill>
              <a:srgbClr val="92D050"/>
            </a:solidFill>
          </p:spPr>
          <p:txBody>
            <a:bodyPr>
              <a:spAutoFit/>
            </a:bodyPr>
            <a:lstStyle/>
            <a:p>
              <a:pPr algn="ctr" eaLnBrk="1" hangingPunct="1">
                <a:defRPr/>
              </a:pPr>
              <a:r>
                <a:rPr lang="fr-FR" sz="1050" b="1" dirty="0">
                  <a:latin typeface="Calibri" panose="020F0502020204030204" pitchFamily="34" charset="0"/>
                  <a:cs typeface="Calibri" panose="020F0502020204030204" pitchFamily="34" charset="0"/>
                </a:rPr>
                <a:t>STAGE PRATIQUE </a:t>
              </a:r>
              <a:r>
                <a:rPr lang="fr-FR" sz="1050" b="1" dirty="0">
                  <a:solidFill>
                    <a:srgbClr val="FF0000"/>
                  </a:solidFill>
                  <a:latin typeface="Calibri" panose="020F0502020204030204" pitchFamily="34" charset="0"/>
                  <a:cs typeface="Calibri" panose="020F0502020204030204" pitchFamily="34" charset="0"/>
                </a:rPr>
                <a:t>20h</a:t>
              </a:r>
            </a:p>
          </p:txBody>
        </p:sp>
        <p:sp>
          <p:nvSpPr>
            <p:cNvPr id="90" name="ZoneTexte 30"/>
            <p:cNvSpPr txBox="1">
              <a:spLocks noChangeArrowheads="1"/>
            </p:cNvSpPr>
            <p:nvPr/>
          </p:nvSpPr>
          <p:spPr bwMode="auto">
            <a:xfrm>
              <a:off x="6843417" y="5013176"/>
              <a:ext cx="1746504" cy="276999"/>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200" b="1">
                  <a:latin typeface="Calibri" panose="020F0502020204030204" pitchFamily="34" charset="0"/>
                  <a:cs typeface="Calibri" panose="020F0502020204030204" pitchFamily="34" charset="0"/>
                </a:rPr>
                <a:t>STAGE FINAL 21h</a:t>
              </a:r>
            </a:p>
          </p:txBody>
        </p:sp>
      </p:grpSp>
      <p:sp>
        <p:nvSpPr>
          <p:cNvPr id="91" name="Rectangle 90"/>
          <p:cNvSpPr>
            <a:spLocks noChangeArrowheads="1"/>
          </p:cNvSpPr>
          <p:nvPr/>
        </p:nvSpPr>
        <p:spPr bwMode="auto">
          <a:xfrm>
            <a:off x="1722438" y="5721350"/>
            <a:ext cx="58737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600" b="1"/>
              <a:t>Durée de validité du tronc commun : 3 ans</a:t>
            </a:r>
          </a:p>
        </p:txBody>
      </p:sp>
      <p:grpSp>
        <p:nvGrpSpPr>
          <p:cNvPr id="92" name="Groupe 91"/>
          <p:cNvGrpSpPr>
            <a:grpSpLocks/>
          </p:cNvGrpSpPr>
          <p:nvPr/>
        </p:nvGrpSpPr>
        <p:grpSpPr bwMode="auto">
          <a:xfrm>
            <a:off x="247650" y="3694189"/>
            <a:ext cx="8726488" cy="526899"/>
            <a:chOff x="247650" y="3645024"/>
            <a:chExt cx="8726488" cy="1018648"/>
          </a:xfrm>
        </p:grpSpPr>
        <p:cxnSp>
          <p:nvCxnSpPr>
            <p:cNvPr id="93" name="Connecteur droit avec flèche 92">
              <a:extLst>
                <a:ext uri="{FF2B5EF4-FFF2-40B4-BE49-F238E27FC236}">
                  <a16:creationId xmlns="" xmlns:a16="http://schemas.microsoft.com/office/drawing/2014/main" id="{D0EAE906-8240-4ADE-8F8A-B6513AACF8C2}"/>
                </a:ext>
              </a:extLst>
            </p:cNvPr>
            <p:cNvCxnSpPr>
              <a:cxnSpLocks/>
            </p:cNvCxnSpPr>
            <p:nvPr/>
          </p:nvCxnSpPr>
          <p:spPr bwMode="auto">
            <a:xfrm>
              <a:off x="2468563" y="3944907"/>
              <a:ext cx="1674812" cy="0"/>
            </a:xfrm>
            <a:prstGeom prst="straightConnector1">
              <a:avLst/>
            </a:prstGeom>
            <a:ln w="38100">
              <a:solidFill>
                <a:schemeClr val="accent1">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Connecteur droit avec flèche 93">
              <a:extLst>
                <a:ext uri="{FF2B5EF4-FFF2-40B4-BE49-F238E27FC236}">
                  <a16:creationId xmlns="" xmlns:a16="http://schemas.microsoft.com/office/drawing/2014/main" id="{7F653219-33B8-4536-BF28-91E2E46E5E6F}"/>
                </a:ext>
              </a:extLst>
            </p:cNvPr>
            <p:cNvCxnSpPr>
              <a:cxnSpLocks/>
            </p:cNvCxnSpPr>
            <p:nvPr/>
          </p:nvCxnSpPr>
          <p:spPr bwMode="auto">
            <a:xfrm>
              <a:off x="5418138" y="3922693"/>
              <a:ext cx="1819275" cy="22214"/>
            </a:xfrm>
            <a:prstGeom prst="straightConnector1">
              <a:avLst/>
            </a:prstGeom>
            <a:ln w="38100">
              <a:solidFill>
                <a:schemeClr val="accent1">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 name="ZoneTexte 26"/>
            <p:cNvSpPr txBox="1">
              <a:spLocks noChangeArrowheads="1"/>
            </p:cNvSpPr>
            <p:nvPr/>
          </p:nvSpPr>
          <p:spPr bwMode="auto">
            <a:xfrm>
              <a:off x="2699792" y="3723848"/>
              <a:ext cx="1095921" cy="507831"/>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900"/>
                <a:t>Mini 6 semaines/maxi 4 mois</a:t>
              </a:r>
            </a:p>
          </p:txBody>
        </p:sp>
        <p:sp>
          <p:nvSpPr>
            <p:cNvPr id="96" name="ZoneTexte 27"/>
            <p:cNvSpPr txBox="1">
              <a:spLocks noChangeArrowheads="1"/>
            </p:cNvSpPr>
            <p:nvPr/>
          </p:nvSpPr>
          <p:spPr bwMode="auto">
            <a:xfrm>
              <a:off x="5620097" y="3729950"/>
              <a:ext cx="1400175" cy="507831"/>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900"/>
                <a:t>3 mois mini – 6 mois maxi – 3 rando/3 séances</a:t>
              </a:r>
            </a:p>
          </p:txBody>
        </p:sp>
        <p:sp>
          <p:nvSpPr>
            <p:cNvPr id="97" name="Rectangle 96">
              <a:extLst>
                <a:ext uri="{FF2B5EF4-FFF2-40B4-BE49-F238E27FC236}">
                  <a16:creationId xmlns="" xmlns:a16="http://schemas.microsoft.com/office/drawing/2014/main" id="{21BE046F-F26A-4B71-976C-B1B9134C8D10}"/>
                </a:ext>
              </a:extLst>
            </p:cNvPr>
            <p:cNvSpPr/>
            <p:nvPr/>
          </p:nvSpPr>
          <p:spPr bwMode="auto">
            <a:xfrm>
              <a:off x="247650" y="3645024"/>
              <a:ext cx="8726488" cy="101864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endParaRPr lang="fr-FR" sz="1600" b="1">
                <a:solidFill>
                  <a:schemeClr val="tx1"/>
                </a:solidFill>
              </a:endParaRPr>
            </a:p>
          </p:txBody>
        </p:sp>
      </p:grpSp>
      <p:sp>
        <p:nvSpPr>
          <p:cNvPr id="100" name="ZoneTexte 99"/>
          <p:cNvSpPr txBox="1"/>
          <p:nvPr/>
        </p:nvSpPr>
        <p:spPr>
          <a:xfrm>
            <a:off x="7740650" y="5009307"/>
            <a:ext cx="935038" cy="231775"/>
          </a:xfrm>
          <a:prstGeom prst="rect">
            <a:avLst/>
          </a:prstGeom>
          <a:solidFill>
            <a:schemeClr val="accent5">
              <a:lumMod val="50000"/>
            </a:schemeClr>
          </a:solidFill>
        </p:spPr>
        <p:txBody>
          <a:bodyPr>
            <a:spAutoFit/>
          </a:bodyPr>
          <a:lstStyle>
            <a:defPPr>
              <a:defRPr lang="fr-FR"/>
            </a:defPPr>
            <a:lvl1pPr algn="ctr">
              <a:defRPr sz="900">
                <a:latin typeface="Calibri" panose="020F0502020204030204" pitchFamily="34" charset="0"/>
                <a:cs typeface="Calibri" panose="020F0502020204030204" pitchFamily="34" charset="0"/>
              </a:defRPr>
            </a:lvl1pPr>
          </a:lstStyle>
          <a:p>
            <a:pPr eaLnBrk="1" hangingPunct="1">
              <a:defRPr/>
            </a:pPr>
            <a:r>
              <a:rPr lang="fr-FR" dirty="0"/>
              <a:t>Présentiel </a:t>
            </a:r>
            <a:r>
              <a:rPr lang="fr-FR" dirty="0" smtClean="0"/>
              <a:t>14h</a:t>
            </a:r>
            <a:endParaRPr lang="fr-FR" dirty="0"/>
          </a:p>
        </p:txBody>
      </p:sp>
      <p:sp>
        <p:nvSpPr>
          <p:cNvPr id="101" name="ZoneTexte 100"/>
          <p:cNvSpPr txBox="1"/>
          <p:nvPr/>
        </p:nvSpPr>
        <p:spPr>
          <a:xfrm>
            <a:off x="6732588" y="5009307"/>
            <a:ext cx="1027112" cy="231775"/>
          </a:xfrm>
          <a:prstGeom prst="rect">
            <a:avLst/>
          </a:prstGeom>
          <a:solidFill>
            <a:schemeClr val="accent5">
              <a:lumMod val="50000"/>
            </a:schemeClr>
          </a:solidFill>
        </p:spPr>
        <p:txBody>
          <a:bodyPr>
            <a:spAutoFit/>
          </a:bodyPr>
          <a:lstStyle>
            <a:defPPr>
              <a:defRPr lang="fr-FR"/>
            </a:defPPr>
            <a:lvl1pPr algn="ctr">
              <a:defRPr sz="900">
                <a:latin typeface="Calibri" panose="020F0502020204030204" pitchFamily="34" charset="0"/>
                <a:cs typeface="Calibri" panose="020F0502020204030204" pitchFamily="34" charset="0"/>
              </a:defRPr>
            </a:lvl1pPr>
          </a:lstStyle>
          <a:p>
            <a:pPr eaLnBrk="1" hangingPunct="1">
              <a:defRPr/>
            </a:pPr>
            <a:r>
              <a:rPr lang="fr-FR" dirty="0"/>
              <a:t>F à Distance </a:t>
            </a:r>
            <a:r>
              <a:rPr lang="fr-FR" dirty="0" smtClean="0"/>
              <a:t>7h </a:t>
            </a:r>
            <a:endParaRPr lang="fr-FR" dirty="0"/>
          </a:p>
        </p:txBody>
      </p:sp>
      <p:sp>
        <p:nvSpPr>
          <p:cNvPr id="102" name="Rectangle : coins arrondis 61">
            <a:extLst>
              <a:ext uri="{FF2B5EF4-FFF2-40B4-BE49-F238E27FC236}">
                <a16:creationId xmlns="" xmlns:a16="http://schemas.microsoft.com/office/drawing/2014/main" id="{697959FE-1CD1-4B3D-A48F-5FCB4D1E056B}"/>
              </a:ext>
            </a:extLst>
          </p:cNvPr>
          <p:cNvSpPr/>
          <p:nvPr/>
        </p:nvSpPr>
        <p:spPr bwMode="auto">
          <a:xfrm>
            <a:off x="158750" y="852488"/>
            <a:ext cx="8985250" cy="53133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grpSp>
        <p:nvGrpSpPr>
          <p:cNvPr id="107" name="Groupe 106"/>
          <p:cNvGrpSpPr>
            <a:grpSpLocks/>
          </p:cNvGrpSpPr>
          <p:nvPr/>
        </p:nvGrpSpPr>
        <p:grpSpPr bwMode="auto">
          <a:xfrm>
            <a:off x="407988" y="3724275"/>
            <a:ext cx="933450" cy="374650"/>
            <a:chOff x="1361229" y="2976017"/>
            <a:chExt cx="933503" cy="374446"/>
          </a:xfrm>
        </p:grpSpPr>
        <p:pic>
          <p:nvPicPr>
            <p:cNvPr id="108" name="Image 4"/>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361229" y="2991729"/>
              <a:ext cx="213434" cy="338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9" name="Image 49"/>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844556" y="2977426"/>
              <a:ext cx="450176" cy="3707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0" name="Image 50"/>
            <p:cNvPicPr>
              <a:picLocks noChangeAspect="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1592237" y="2976017"/>
              <a:ext cx="265572" cy="3744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2" name="ZoneTexte 51"/>
          <p:cNvSpPr txBox="1"/>
          <p:nvPr/>
        </p:nvSpPr>
        <p:spPr>
          <a:xfrm>
            <a:off x="339429" y="3017837"/>
            <a:ext cx="2004018" cy="584775"/>
          </a:xfrm>
          <a:prstGeom prst="rect">
            <a:avLst/>
          </a:prstGeom>
          <a:noFill/>
        </p:spPr>
        <p:txBody>
          <a:bodyPr wrap="square" rtlCol="0">
            <a:spAutoFit/>
          </a:bodyPr>
          <a:lstStyle/>
          <a:p>
            <a:pPr marL="171450" indent="-171450">
              <a:buFontTx/>
              <a:buChar char="-"/>
            </a:pPr>
            <a:r>
              <a:rPr lang="fr-FR" sz="800" dirty="0" smtClean="0"/>
              <a:t>Par les exercices d’auto-évaluation,</a:t>
            </a:r>
          </a:p>
          <a:p>
            <a:pPr marL="171450" indent="-171450">
              <a:buFontTx/>
              <a:buChar char="-"/>
            </a:pPr>
            <a:r>
              <a:rPr lang="fr-FR" altLang="fr-FR" sz="800" dirty="0" smtClean="0">
                <a:sym typeface="Wingdings" panose="05000000000000000000" pitchFamily="2" charset="2"/>
              </a:rPr>
              <a:t>En s’entraînant </a:t>
            </a:r>
            <a:r>
              <a:rPr lang="fr-FR" altLang="fr-FR" sz="800" dirty="0">
                <a:sym typeface="Wingdings" panose="05000000000000000000" pitchFamily="2" charset="2"/>
              </a:rPr>
              <a:t>avec un </a:t>
            </a:r>
            <a:r>
              <a:rPr lang="fr-FR" altLang="fr-FR" sz="800" dirty="0" smtClean="0">
                <a:sym typeface="Wingdings" panose="05000000000000000000" pitchFamily="2" charset="2"/>
              </a:rPr>
              <a:t>animateur ou  un formateur,</a:t>
            </a:r>
          </a:p>
          <a:p>
            <a:pPr marL="171450" indent="-171450">
              <a:buFontTx/>
              <a:buChar char="-"/>
            </a:pPr>
            <a:r>
              <a:rPr lang="fr-FR" sz="800" dirty="0" smtClean="0"/>
              <a:t>Par les stages pratiquer.</a:t>
            </a:r>
            <a:endParaRPr lang="fr-FR" sz="800" dirty="0"/>
          </a:p>
        </p:txBody>
      </p:sp>
      <p:sp>
        <p:nvSpPr>
          <p:cNvPr id="4" name="Flèche courbée vers la gauche 3"/>
          <p:cNvSpPr/>
          <p:nvPr/>
        </p:nvSpPr>
        <p:spPr>
          <a:xfrm flipH="1">
            <a:off x="107950" y="2035205"/>
            <a:ext cx="341312" cy="1232850"/>
          </a:xfrm>
          <a:prstGeom prst="curvedLeft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Flèche à angle droit 4"/>
          <p:cNvSpPr/>
          <p:nvPr/>
        </p:nvSpPr>
        <p:spPr>
          <a:xfrm rot="5400000">
            <a:off x="737973" y="2225110"/>
            <a:ext cx="338836" cy="41794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508009" y="2586182"/>
            <a:ext cx="766557" cy="246221"/>
          </a:xfrm>
          <a:prstGeom prst="rect">
            <a:avLst/>
          </a:prstGeom>
          <a:noFill/>
        </p:spPr>
        <p:txBody>
          <a:bodyPr wrap="none" rtlCol="0">
            <a:spAutoFit/>
          </a:bodyPr>
          <a:lstStyle/>
          <a:p>
            <a:r>
              <a:rPr lang="fr-FR" sz="1000" dirty="0" smtClean="0"/>
              <a:t>Inscription</a:t>
            </a:r>
            <a:endParaRPr lang="fr-FR" sz="1000" dirty="0"/>
          </a:p>
        </p:txBody>
      </p:sp>
      <p:sp>
        <p:nvSpPr>
          <p:cNvPr id="7" name="Espace réservé du pied de page 6"/>
          <p:cNvSpPr>
            <a:spLocks noGrp="1"/>
          </p:cNvSpPr>
          <p:nvPr>
            <p:ph type="ftr" sz="quarter" idx="11"/>
          </p:nvPr>
        </p:nvSpPr>
        <p:spPr/>
        <p:txBody>
          <a:bodyPr/>
          <a:lstStyle/>
          <a:p>
            <a:pPr>
              <a:defRPr/>
            </a:pPr>
            <a:r>
              <a:rPr lang="fr-FR" smtClean="0"/>
              <a:t>TC03</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0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8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animBg="1"/>
      <p:bldP spid="75" grpId="0" animBg="1"/>
      <p:bldP spid="77" grpId="0" animBg="1"/>
      <p:bldP spid="91" grpId="0"/>
      <p:bldP spid="100" grpId="0" animBg="1"/>
      <p:bldP spid="101" grpId="0" animBg="1"/>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2457450" y="6308725"/>
            <a:ext cx="6686550" cy="549275"/>
          </a:xfrm>
          <a:prstGeom prst="rect">
            <a:avLst/>
          </a:prstGeom>
          <a:noFill/>
          <a:ln w="9525">
            <a:noFill/>
            <a:miter lim="800000"/>
            <a:headEnd/>
            <a:tailEnd/>
          </a:ln>
        </p:spPr>
      </p:pic>
      <p:grpSp>
        <p:nvGrpSpPr>
          <p:cNvPr id="2" name="Group 8"/>
          <p:cNvGrpSpPr>
            <a:grpSpLocks/>
          </p:cNvGrpSpPr>
          <p:nvPr/>
        </p:nvGrpSpPr>
        <p:grpSpPr bwMode="auto">
          <a:xfrm>
            <a:off x="0" y="0"/>
            <a:ext cx="9144000" cy="6807200"/>
            <a:chOff x="0" y="0"/>
            <a:chExt cx="5760" cy="4288"/>
          </a:xfrm>
        </p:grpSpPr>
        <p:pic>
          <p:nvPicPr>
            <p:cNvPr id="17414" name="Picture 3" descr="LogoFFRP+baseline+site"/>
            <p:cNvPicPr>
              <a:picLocks noChangeAspect="1" noChangeArrowheads="1"/>
            </p:cNvPicPr>
            <p:nvPr/>
          </p:nvPicPr>
          <p:blipFill>
            <a:blip r:embed="rId3" cstate="print"/>
            <a:srcRect/>
            <a:stretch>
              <a:fillRect/>
            </a:stretch>
          </p:blipFill>
          <p:spPr bwMode="auto">
            <a:xfrm>
              <a:off x="113" y="3929"/>
              <a:ext cx="1179" cy="359"/>
            </a:xfrm>
            <a:prstGeom prst="rect">
              <a:avLst/>
            </a:prstGeom>
            <a:noFill/>
            <a:ln w="9525">
              <a:noFill/>
              <a:miter lim="800000"/>
              <a:headEnd/>
              <a:tailEnd/>
            </a:ln>
          </p:spPr>
        </p:pic>
        <p:pic>
          <p:nvPicPr>
            <p:cNvPr id="17415" name="Picture 7"/>
            <p:cNvPicPr>
              <a:picLocks noChangeAspect="1" noChangeArrowheads="1"/>
            </p:cNvPicPr>
            <p:nvPr/>
          </p:nvPicPr>
          <p:blipFill>
            <a:blip r:embed="rId4" cstate="print"/>
            <a:srcRect/>
            <a:stretch>
              <a:fillRect/>
            </a:stretch>
          </p:blipFill>
          <p:spPr bwMode="auto">
            <a:xfrm>
              <a:off x="0" y="0"/>
              <a:ext cx="5760" cy="480"/>
            </a:xfrm>
            <a:prstGeom prst="rect">
              <a:avLst/>
            </a:prstGeom>
            <a:noFill/>
            <a:ln w="9525">
              <a:noFill/>
              <a:miter lim="800000"/>
              <a:headEnd/>
              <a:tailEnd/>
            </a:ln>
          </p:spPr>
        </p:pic>
      </p:grpSp>
      <p:sp>
        <p:nvSpPr>
          <p:cNvPr id="17412" name="ZoneTexte 11"/>
          <p:cNvSpPr txBox="1">
            <a:spLocks noChangeArrowheads="1"/>
          </p:cNvSpPr>
          <p:nvPr/>
        </p:nvSpPr>
        <p:spPr bwMode="auto">
          <a:xfrm>
            <a:off x="0" y="115888"/>
            <a:ext cx="9144000" cy="523875"/>
          </a:xfrm>
          <a:prstGeom prst="rect">
            <a:avLst/>
          </a:prstGeom>
          <a:noFill/>
          <a:ln w="9525">
            <a:noFill/>
            <a:miter lim="800000"/>
            <a:headEnd/>
            <a:tailEnd/>
          </a:ln>
        </p:spPr>
        <p:txBody>
          <a:bodyPr>
            <a:spAutoFit/>
          </a:bodyPr>
          <a:lstStyle/>
          <a:p>
            <a:pPr algn="ctr" eaLnBrk="1" hangingPunct="1"/>
            <a:r>
              <a:rPr lang="fr-FR" altLang="fr-FR" sz="2800" b="1" dirty="0" smtClean="0"/>
              <a:t>Progression pédagogique du certificat</a:t>
            </a:r>
            <a:endParaRPr lang="fr-FR" altLang="fr-FR" sz="2800" b="1" dirty="0"/>
          </a:p>
        </p:txBody>
      </p:sp>
      <p:sp>
        <p:nvSpPr>
          <p:cNvPr id="3" name="Espace réservé du numéro de diapositive 2"/>
          <p:cNvSpPr>
            <a:spLocks noGrp="1"/>
          </p:cNvSpPr>
          <p:nvPr>
            <p:ph type="sldNum" sz="quarter" idx="12"/>
          </p:nvPr>
        </p:nvSpPr>
        <p:spPr/>
        <p:txBody>
          <a:bodyPr/>
          <a:lstStyle/>
          <a:p>
            <a:fld id="{24EA48F7-8D4D-433B-B2BF-FC92D9AEBD31}" type="slidenum">
              <a:rPr lang="fr-FR" altLang="fr-FR" smtClean="0"/>
              <a:pPr/>
              <a:t>8</a:t>
            </a:fld>
            <a:endParaRPr lang="fr-FR" altLang="fr-FR"/>
          </a:p>
        </p:txBody>
      </p:sp>
      <p:sp>
        <p:nvSpPr>
          <p:cNvPr id="9" name="Flèche : chevron 22">
            <a:extLst>
              <a:ext uri="{FF2B5EF4-FFF2-40B4-BE49-F238E27FC236}">
                <a16:creationId xmlns="" xmlns:a16="http://schemas.microsoft.com/office/drawing/2014/main" id="{6A7697A2-5CB4-4284-84B2-63FFB10D5B35}"/>
              </a:ext>
            </a:extLst>
          </p:cNvPr>
          <p:cNvSpPr/>
          <p:nvPr/>
        </p:nvSpPr>
        <p:spPr bwMode="auto">
          <a:xfrm>
            <a:off x="971600" y="1187227"/>
            <a:ext cx="3086100" cy="1779587"/>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400" b="1" dirty="0">
                <a:solidFill>
                  <a:schemeClr val="tx1"/>
                </a:solidFill>
              </a:rPr>
              <a:t>Le stage tronc commun</a:t>
            </a:r>
          </a:p>
        </p:txBody>
      </p:sp>
      <p:sp>
        <p:nvSpPr>
          <p:cNvPr id="11" name="Flèche : chevron 22">
            <a:extLst>
              <a:ext uri="{FF2B5EF4-FFF2-40B4-BE49-F238E27FC236}">
                <a16:creationId xmlns="" xmlns:a16="http://schemas.microsoft.com/office/drawing/2014/main" id="{6A7697A2-5CB4-4284-84B2-63FFB10D5B35}"/>
              </a:ext>
            </a:extLst>
          </p:cNvPr>
          <p:cNvSpPr/>
          <p:nvPr/>
        </p:nvSpPr>
        <p:spPr bwMode="auto">
          <a:xfrm>
            <a:off x="5183238" y="1187227"/>
            <a:ext cx="3313112" cy="1779587"/>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400" b="1" dirty="0">
                <a:solidFill>
                  <a:schemeClr val="tx1"/>
                </a:solidFill>
              </a:rPr>
              <a:t>Le stage final</a:t>
            </a:r>
          </a:p>
        </p:txBody>
      </p:sp>
      <p:sp>
        <p:nvSpPr>
          <p:cNvPr id="12" name="Organigramme : Processus 11"/>
          <p:cNvSpPr/>
          <p:nvPr/>
        </p:nvSpPr>
        <p:spPr>
          <a:xfrm>
            <a:off x="1357363" y="3709764"/>
            <a:ext cx="1485900" cy="2078038"/>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200" b="1" dirty="0">
                <a:solidFill>
                  <a:schemeClr val="bg1"/>
                </a:solidFill>
                <a:cs typeface="Arial" panose="020B0604020202020204" pitchFamily="34" charset="0"/>
              </a:rPr>
              <a:t>Partage des valeurs fédérales, connaissances générales et communes, le « métier » d’animateur à la FFRandonnée</a:t>
            </a:r>
          </a:p>
        </p:txBody>
      </p:sp>
      <p:cxnSp>
        <p:nvCxnSpPr>
          <p:cNvPr id="13" name="Connecteur en angle 18"/>
          <p:cNvCxnSpPr>
            <a:endCxn id="12" idx="0"/>
          </p:cNvCxnSpPr>
          <p:nvPr/>
        </p:nvCxnSpPr>
        <p:spPr>
          <a:xfrm>
            <a:off x="2087613" y="2987452"/>
            <a:ext cx="12700" cy="722312"/>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Organigramme : Processus 13"/>
          <p:cNvSpPr/>
          <p:nvPr/>
        </p:nvSpPr>
        <p:spPr>
          <a:xfrm>
            <a:off x="6011912" y="3727227"/>
            <a:ext cx="1800448" cy="2078037"/>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200" b="1" dirty="0">
                <a:solidFill>
                  <a:schemeClr val="bg1"/>
                </a:solidFill>
                <a:cs typeface="Arial" panose="020B0604020202020204" pitchFamily="34" charset="0"/>
              </a:rPr>
              <a:t>Retours sur les acquis de la formation à distance et </a:t>
            </a:r>
            <a:r>
              <a:rPr lang="fr-FR" sz="1200" b="1" dirty="0" smtClean="0">
                <a:solidFill>
                  <a:schemeClr val="bg1"/>
                </a:solidFill>
                <a:cs typeface="Arial" panose="020B0604020202020204" pitchFamily="34" charset="0"/>
              </a:rPr>
              <a:t>approfondissements</a:t>
            </a:r>
            <a:endParaRPr lang="fr-FR" sz="1200" b="1" dirty="0">
              <a:solidFill>
                <a:schemeClr val="bg1"/>
              </a:solidFill>
              <a:cs typeface="Arial" panose="020B0604020202020204" pitchFamily="34" charset="0"/>
            </a:endParaRPr>
          </a:p>
          <a:p>
            <a:pPr algn="ctr" eaLnBrk="1" hangingPunct="1">
              <a:defRPr/>
            </a:pPr>
            <a:endParaRPr lang="fr-FR" sz="1200" b="1" dirty="0">
              <a:solidFill>
                <a:schemeClr val="bg1"/>
              </a:solidFill>
              <a:cs typeface="Arial" panose="020B0604020202020204" pitchFamily="34" charset="0"/>
            </a:endParaRPr>
          </a:p>
          <a:p>
            <a:pPr algn="ctr" eaLnBrk="1" hangingPunct="1">
              <a:defRPr/>
            </a:pPr>
            <a:r>
              <a:rPr lang="fr-FR" sz="1200" b="1" dirty="0">
                <a:solidFill>
                  <a:schemeClr val="bg1"/>
                </a:solidFill>
                <a:cs typeface="Arial" panose="020B0604020202020204" pitchFamily="34" charset="0"/>
              </a:rPr>
              <a:t>Evaluation des compétences</a:t>
            </a:r>
          </a:p>
        </p:txBody>
      </p:sp>
      <p:cxnSp>
        <p:nvCxnSpPr>
          <p:cNvPr id="15" name="Connecteur en angle 18"/>
          <p:cNvCxnSpPr>
            <a:endCxn id="14" idx="0"/>
          </p:cNvCxnSpPr>
          <p:nvPr/>
        </p:nvCxnSpPr>
        <p:spPr>
          <a:xfrm>
            <a:off x="6737400" y="2987452"/>
            <a:ext cx="174736" cy="739775"/>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Flèche : chevron 22">
            <a:extLst>
              <a:ext uri="{FF2B5EF4-FFF2-40B4-BE49-F238E27FC236}">
                <a16:creationId xmlns="" xmlns:a16="http://schemas.microsoft.com/office/drawing/2014/main" id="{6A7697A2-5CB4-4284-84B2-63FFB10D5B35}"/>
              </a:ext>
            </a:extLst>
          </p:cNvPr>
          <p:cNvSpPr/>
          <p:nvPr/>
        </p:nvSpPr>
        <p:spPr bwMode="auto">
          <a:xfrm>
            <a:off x="3116313" y="1187227"/>
            <a:ext cx="3063875" cy="1779587"/>
          </a:xfrm>
          <a:prstGeom prst="chevr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200" b="1" dirty="0">
                <a:solidFill>
                  <a:schemeClr val="tx1"/>
                </a:solidFill>
              </a:rPr>
              <a:t>La formation à distance : </a:t>
            </a:r>
          </a:p>
          <a:p>
            <a:pPr algn="ctr" eaLnBrk="1" hangingPunct="1">
              <a:defRPr/>
            </a:pPr>
            <a:r>
              <a:rPr lang="fr-FR" sz="1050" dirty="0">
                <a:solidFill>
                  <a:schemeClr val="tx1"/>
                </a:solidFill>
              </a:rPr>
              <a:t>des contenus, des démonstrations, des exercices, des tests …</a:t>
            </a:r>
          </a:p>
        </p:txBody>
      </p:sp>
      <p:sp>
        <p:nvSpPr>
          <p:cNvPr id="4" name="ZoneTexte 3"/>
          <p:cNvSpPr txBox="1"/>
          <p:nvPr/>
        </p:nvSpPr>
        <p:spPr>
          <a:xfrm>
            <a:off x="3096038" y="4077072"/>
            <a:ext cx="2688308" cy="1015663"/>
          </a:xfrm>
          <a:prstGeom prst="rect">
            <a:avLst/>
          </a:prstGeom>
          <a:solidFill>
            <a:schemeClr val="accent5">
              <a:lumMod val="90000"/>
            </a:schemeClr>
          </a:solidFill>
        </p:spPr>
        <p:txBody>
          <a:bodyPr wrap="square" rtlCol="0">
            <a:spAutoFit/>
          </a:bodyPr>
          <a:lstStyle/>
          <a:p>
            <a:r>
              <a:rPr lang="fr-FR" sz="1000" dirty="0"/>
              <a:t>L'ensemble des modules de formation à distance sont à effectuer </a:t>
            </a:r>
            <a:r>
              <a:rPr lang="fr-FR" sz="1000" b="1" dirty="0"/>
              <a:t>après votre première journée en présentiel qui est le stage tronc commun et jusqu'à la veille du stage final en présentiel.</a:t>
            </a:r>
            <a:endParaRPr lang="fr-FR" sz="1000" dirty="0"/>
          </a:p>
          <a:p>
            <a:r>
              <a:rPr lang="fr-FR" sz="1000" dirty="0"/>
              <a:t> </a:t>
            </a:r>
          </a:p>
        </p:txBody>
      </p:sp>
      <p:cxnSp>
        <p:nvCxnSpPr>
          <p:cNvPr id="18" name="Connecteur en angle 18"/>
          <p:cNvCxnSpPr/>
          <p:nvPr/>
        </p:nvCxnSpPr>
        <p:spPr>
          <a:xfrm>
            <a:off x="4440192" y="2987452"/>
            <a:ext cx="28128" cy="1077001"/>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 name="Espace réservé du pied de page 4"/>
          <p:cNvSpPr>
            <a:spLocks noGrp="1"/>
          </p:cNvSpPr>
          <p:nvPr>
            <p:ph type="ftr" sz="quarter" idx="11"/>
          </p:nvPr>
        </p:nvSpPr>
        <p:spPr/>
        <p:txBody>
          <a:bodyPr/>
          <a:lstStyle/>
          <a:p>
            <a:pPr>
              <a:defRPr/>
            </a:pPr>
            <a:r>
              <a:rPr lang="fr-FR" smtClean="0"/>
              <a:t>TC03</a:t>
            </a:r>
            <a:endParaRPr lang="fr-FR"/>
          </a:p>
        </p:txBody>
      </p:sp>
    </p:spTree>
    <p:extLst>
      <p:ext uri="{BB962C8B-B14F-4D97-AF65-F5344CB8AC3E}">
        <p14:creationId xmlns:p14="http://schemas.microsoft.com/office/powerpoint/2010/main" xmlns="" val="66424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4" grpId="0" animBg="1"/>
      <p:bldP spid="16"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2457450" y="6308725"/>
            <a:ext cx="6686550" cy="549275"/>
          </a:xfrm>
          <a:prstGeom prst="rect">
            <a:avLst/>
          </a:prstGeom>
          <a:noFill/>
          <a:ln w="9525">
            <a:noFill/>
            <a:miter lim="800000"/>
            <a:headEnd/>
            <a:tailEnd/>
          </a:ln>
        </p:spPr>
      </p:pic>
      <p:grpSp>
        <p:nvGrpSpPr>
          <p:cNvPr id="2" name="Group 8"/>
          <p:cNvGrpSpPr>
            <a:grpSpLocks/>
          </p:cNvGrpSpPr>
          <p:nvPr/>
        </p:nvGrpSpPr>
        <p:grpSpPr bwMode="auto">
          <a:xfrm>
            <a:off x="0" y="0"/>
            <a:ext cx="9144000" cy="6807200"/>
            <a:chOff x="0" y="0"/>
            <a:chExt cx="5760" cy="4288"/>
          </a:xfrm>
        </p:grpSpPr>
        <p:pic>
          <p:nvPicPr>
            <p:cNvPr id="17414" name="Picture 3" descr="LogoFFRP+baseline+site"/>
            <p:cNvPicPr>
              <a:picLocks noChangeAspect="1" noChangeArrowheads="1"/>
            </p:cNvPicPr>
            <p:nvPr/>
          </p:nvPicPr>
          <p:blipFill>
            <a:blip r:embed="rId3" cstate="print"/>
            <a:srcRect/>
            <a:stretch>
              <a:fillRect/>
            </a:stretch>
          </p:blipFill>
          <p:spPr bwMode="auto">
            <a:xfrm>
              <a:off x="113" y="3929"/>
              <a:ext cx="1179" cy="359"/>
            </a:xfrm>
            <a:prstGeom prst="rect">
              <a:avLst/>
            </a:prstGeom>
            <a:noFill/>
            <a:ln w="9525">
              <a:noFill/>
              <a:miter lim="800000"/>
              <a:headEnd/>
              <a:tailEnd/>
            </a:ln>
          </p:spPr>
        </p:pic>
        <p:pic>
          <p:nvPicPr>
            <p:cNvPr id="17415" name="Picture 7"/>
            <p:cNvPicPr>
              <a:picLocks noChangeAspect="1" noChangeArrowheads="1"/>
            </p:cNvPicPr>
            <p:nvPr/>
          </p:nvPicPr>
          <p:blipFill>
            <a:blip r:embed="rId4" cstate="print"/>
            <a:srcRect/>
            <a:stretch>
              <a:fillRect/>
            </a:stretch>
          </p:blipFill>
          <p:spPr bwMode="auto">
            <a:xfrm>
              <a:off x="0" y="0"/>
              <a:ext cx="5760" cy="480"/>
            </a:xfrm>
            <a:prstGeom prst="rect">
              <a:avLst/>
            </a:prstGeom>
            <a:noFill/>
            <a:ln w="9525">
              <a:noFill/>
              <a:miter lim="800000"/>
              <a:headEnd/>
              <a:tailEnd/>
            </a:ln>
          </p:spPr>
        </p:pic>
      </p:grpSp>
      <p:sp>
        <p:nvSpPr>
          <p:cNvPr id="17412" name="ZoneTexte 11"/>
          <p:cNvSpPr txBox="1">
            <a:spLocks noChangeArrowheads="1"/>
          </p:cNvSpPr>
          <p:nvPr/>
        </p:nvSpPr>
        <p:spPr bwMode="auto">
          <a:xfrm>
            <a:off x="0" y="115888"/>
            <a:ext cx="9144000" cy="523875"/>
          </a:xfrm>
          <a:prstGeom prst="rect">
            <a:avLst/>
          </a:prstGeom>
          <a:noFill/>
          <a:ln w="9525">
            <a:noFill/>
            <a:miter lim="800000"/>
            <a:headEnd/>
            <a:tailEnd/>
          </a:ln>
        </p:spPr>
        <p:txBody>
          <a:bodyPr>
            <a:spAutoFit/>
          </a:bodyPr>
          <a:lstStyle/>
          <a:p>
            <a:pPr algn="ctr" eaLnBrk="1" hangingPunct="1"/>
            <a:r>
              <a:rPr lang="fr-FR" altLang="fr-FR" sz="2800" b="1" dirty="0" smtClean="0"/>
              <a:t>Progression pédagogique des brevets fédéraux</a:t>
            </a:r>
            <a:endParaRPr lang="fr-FR" altLang="fr-FR" sz="2800" b="1" dirty="0"/>
          </a:p>
        </p:txBody>
      </p:sp>
      <p:sp>
        <p:nvSpPr>
          <p:cNvPr id="3" name="Espace réservé du numéro de diapositive 2"/>
          <p:cNvSpPr>
            <a:spLocks noGrp="1"/>
          </p:cNvSpPr>
          <p:nvPr>
            <p:ph type="sldNum" sz="quarter" idx="12"/>
          </p:nvPr>
        </p:nvSpPr>
        <p:spPr/>
        <p:txBody>
          <a:bodyPr/>
          <a:lstStyle/>
          <a:p>
            <a:fld id="{24EA48F7-8D4D-433B-B2BF-FC92D9AEBD31}" type="slidenum">
              <a:rPr lang="fr-FR" altLang="fr-FR" smtClean="0"/>
              <a:pPr/>
              <a:t>9</a:t>
            </a:fld>
            <a:endParaRPr lang="fr-FR" altLang="fr-FR"/>
          </a:p>
        </p:txBody>
      </p:sp>
      <p:sp>
        <p:nvSpPr>
          <p:cNvPr id="17" name="Flèche : chevron 22">
            <a:extLst>
              <a:ext uri="{FF2B5EF4-FFF2-40B4-BE49-F238E27FC236}">
                <a16:creationId xmlns="" xmlns:a16="http://schemas.microsoft.com/office/drawing/2014/main" id="{6A7697A2-5CB4-4284-84B2-63FFB10D5B35}"/>
              </a:ext>
            </a:extLst>
          </p:cNvPr>
          <p:cNvSpPr/>
          <p:nvPr/>
        </p:nvSpPr>
        <p:spPr bwMode="auto">
          <a:xfrm>
            <a:off x="0" y="1279525"/>
            <a:ext cx="2725738" cy="177958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400" b="1" dirty="0">
                <a:solidFill>
                  <a:schemeClr val="tx1"/>
                </a:solidFill>
              </a:rPr>
              <a:t>Le stage tronc commun</a:t>
            </a:r>
          </a:p>
        </p:txBody>
      </p:sp>
      <p:sp>
        <p:nvSpPr>
          <p:cNvPr id="18" name="Flèche : chevron 22">
            <a:extLst>
              <a:ext uri="{FF2B5EF4-FFF2-40B4-BE49-F238E27FC236}">
                <a16:creationId xmlns="" xmlns:a16="http://schemas.microsoft.com/office/drawing/2014/main" id="{6A7697A2-5CB4-4284-84B2-63FFB10D5B35}"/>
              </a:ext>
            </a:extLst>
          </p:cNvPr>
          <p:cNvSpPr/>
          <p:nvPr/>
        </p:nvSpPr>
        <p:spPr bwMode="auto">
          <a:xfrm>
            <a:off x="1784350" y="1946275"/>
            <a:ext cx="2889250" cy="111283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400" b="1" dirty="0">
                <a:solidFill>
                  <a:schemeClr val="tx1"/>
                </a:solidFill>
              </a:rPr>
              <a:t>Le stage initial</a:t>
            </a:r>
          </a:p>
        </p:txBody>
      </p:sp>
      <p:sp>
        <p:nvSpPr>
          <p:cNvPr id="19" name="Flèche : chevron 22">
            <a:extLst>
              <a:ext uri="{FF2B5EF4-FFF2-40B4-BE49-F238E27FC236}">
                <a16:creationId xmlns="" xmlns:a16="http://schemas.microsoft.com/office/drawing/2014/main" id="{6A7697A2-5CB4-4284-84B2-63FFB10D5B35}"/>
              </a:ext>
            </a:extLst>
          </p:cNvPr>
          <p:cNvSpPr/>
          <p:nvPr/>
        </p:nvSpPr>
        <p:spPr bwMode="auto">
          <a:xfrm>
            <a:off x="4098925" y="1946275"/>
            <a:ext cx="2921000" cy="111283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400" b="1" dirty="0">
                <a:solidFill>
                  <a:schemeClr val="tx1"/>
                </a:solidFill>
              </a:rPr>
              <a:t>Le stage pratique en club</a:t>
            </a:r>
          </a:p>
        </p:txBody>
      </p:sp>
      <p:sp>
        <p:nvSpPr>
          <p:cNvPr id="20" name="Flèche : chevron 22">
            <a:extLst>
              <a:ext uri="{FF2B5EF4-FFF2-40B4-BE49-F238E27FC236}">
                <a16:creationId xmlns="" xmlns:a16="http://schemas.microsoft.com/office/drawing/2014/main" id="{6A7697A2-5CB4-4284-84B2-63FFB10D5B35}"/>
              </a:ext>
            </a:extLst>
          </p:cNvPr>
          <p:cNvSpPr/>
          <p:nvPr/>
        </p:nvSpPr>
        <p:spPr bwMode="auto">
          <a:xfrm>
            <a:off x="5795963" y="1279525"/>
            <a:ext cx="3313112" cy="1779588"/>
          </a:xfrm>
          <a:prstGeom prst="chevron">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400" b="1" dirty="0">
                <a:solidFill>
                  <a:schemeClr val="tx1"/>
                </a:solidFill>
              </a:rPr>
              <a:t>Le stage final</a:t>
            </a:r>
          </a:p>
        </p:txBody>
      </p:sp>
      <p:sp>
        <p:nvSpPr>
          <p:cNvPr id="21" name="Organigramme : Processus 20"/>
          <p:cNvSpPr/>
          <p:nvPr/>
        </p:nvSpPr>
        <p:spPr>
          <a:xfrm>
            <a:off x="303213" y="3792538"/>
            <a:ext cx="1485900" cy="2078037"/>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200" b="1" dirty="0">
                <a:solidFill>
                  <a:schemeClr val="bg1"/>
                </a:solidFill>
                <a:cs typeface="Arial" panose="020B0604020202020204" pitchFamily="34" charset="0"/>
              </a:rPr>
              <a:t>Partage des valeurs fédérales, connaissances générales et communes, le « métier » d’animateur à la FFRandonnée</a:t>
            </a:r>
          </a:p>
        </p:txBody>
      </p:sp>
      <p:cxnSp>
        <p:nvCxnSpPr>
          <p:cNvPr id="22" name="Connecteur en angle 18"/>
          <p:cNvCxnSpPr>
            <a:endCxn id="21" idx="0"/>
          </p:cNvCxnSpPr>
          <p:nvPr/>
        </p:nvCxnSpPr>
        <p:spPr>
          <a:xfrm>
            <a:off x="1033463" y="3070225"/>
            <a:ext cx="12700" cy="722313"/>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Organigramme : Processus 22"/>
          <p:cNvSpPr/>
          <p:nvPr/>
        </p:nvSpPr>
        <p:spPr>
          <a:xfrm>
            <a:off x="2314575" y="3798888"/>
            <a:ext cx="1485900" cy="2078037"/>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200" b="1" dirty="0">
                <a:solidFill>
                  <a:schemeClr val="bg1"/>
                </a:solidFill>
                <a:cs typeface="Arial" panose="020B0604020202020204" pitchFamily="34" charset="0"/>
              </a:rPr>
              <a:t>Les spécificités de l’activité et de son encadrement</a:t>
            </a:r>
          </a:p>
          <a:p>
            <a:pPr algn="ctr" eaLnBrk="1" hangingPunct="1">
              <a:defRPr/>
            </a:pPr>
            <a:endParaRPr lang="fr-FR" sz="1200" b="1" dirty="0">
              <a:solidFill>
                <a:schemeClr val="bg1"/>
              </a:solidFill>
              <a:cs typeface="Arial" panose="020B0604020202020204" pitchFamily="34" charset="0"/>
            </a:endParaRPr>
          </a:p>
          <a:p>
            <a:pPr algn="ctr" eaLnBrk="1" hangingPunct="1">
              <a:defRPr/>
            </a:pPr>
            <a:r>
              <a:rPr lang="fr-FR" sz="1200" b="1" dirty="0">
                <a:solidFill>
                  <a:schemeClr val="bg1"/>
                </a:solidFill>
                <a:cs typeface="Arial" panose="020B0604020202020204" pitchFamily="34" charset="0"/>
              </a:rPr>
              <a:t>Préparation des stagiaires à la prise en charge de groupes de pratiquants ou de randonneurs</a:t>
            </a:r>
          </a:p>
        </p:txBody>
      </p:sp>
      <p:cxnSp>
        <p:nvCxnSpPr>
          <p:cNvPr id="24" name="Connecteur en angle 18"/>
          <p:cNvCxnSpPr>
            <a:endCxn id="23" idx="0"/>
          </p:cNvCxnSpPr>
          <p:nvPr/>
        </p:nvCxnSpPr>
        <p:spPr>
          <a:xfrm>
            <a:off x="3040063" y="3059113"/>
            <a:ext cx="17462" cy="739775"/>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Organigramme : Processus 24"/>
          <p:cNvSpPr/>
          <p:nvPr/>
        </p:nvSpPr>
        <p:spPr>
          <a:xfrm>
            <a:off x="4586288" y="3798888"/>
            <a:ext cx="1485900" cy="2078037"/>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200" b="1" dirty="0">
                <a:solidFill>
                  <a:schemeClr val="bg1"/>
                </a:solidFill>
                <a:cs typeface="Arial" panose="020B0604020202020204" pitchFamily="34" charset="0"/>
              </a:rPr>
              <a:t>La mise en pratique sur le terrain des acquis de la formation</a:t>
            </a:r>
          </a:p>
          <a:p>
            <a:pPr algn="ctr" eaLnBrk="1" hangingPunct="1">
              <a:defRPr/>
            </a:pPr>
            <a:endParaRPr lang="fr-FR" sz="1200" b="1" dirty="0">
              <a:solidFill>
                <a:schemeClr val="bg1"/>
              </a:solidFill>
              <a:cs typeface="Arial" panose="020B0604020202020204" pitchFamily="34" charset="0"/>
            </a:endParaRPr>
          </a:p>
          <a:p>
            <a:pPr algn="ctr" eaLnBrk="1" hangingPunct="1">
              <a:defRPr/>
            </a:pPr>
            <a:r>
              <a:rPr lang="fr-FR" sz="1200" b="1" dirty="0">
                <a:solidFill>
                  <a:schemeClr val="bg1"/>
                </a:solidFill>
                <a:cs typeface="Arial" panose="020B0604020202020204" pitchFamily="34" charset="0"/>
              </a:rPr>
              <a:t>Expérience pratique pour </a:t>
            </a:r>
            <a:r>
              <a:rPr lang="fr-FR" sz="1200" b="1" dirty="0" smtClean="0">
                <a:solidFill>
                  <a:schemeClr val="bg1"/>
                </a:solidFill>
                <a:cs typeface="Arial" panose="020B0604020202020204" pitchFamily="34" charset="0"/>
              </a:rPr>
              <a:t>renforcer  </a:t>
            </a:r>
            <a:r>
              <a:rPr lang="fr-FR" sz="1200" b="1" dirty="0">
                <a:solidFill>
                  <a:schemeClr val="bg1"/>
                </a:solidFill>
                <a:cs typeface="Arial" panose="020B0604020202020204" pitchFamily="34" charset="0"/>
              </a:rPr>
              <a:t>les compétences</a:t>
            </a:r>
          </a:p>
        </p:txBody>
      </p:sp>
      <p:cxnSp>
        <p:nvCxnSpPr>
          <p:cNvPr id="26" name="Connecteur en angle 18"/>
          <p:cNvCxnSpPr>
            <a:endCxn id="25" idx="0"/>
          </p:cNvCxnSpPr>
          <p:nvPr/>
        </p:nvCxnSpPr>
        <p:spPr>
          <a:xfrm>
            <a:off x="5311775" y="3059113"/>
            <a:ext cx="17463" cy="739775"/>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Organigramme : Processus 26"/>
          <p:cNvSpPr/>
          <p:nvPr/>
        </p:nvSpPr>
        <p:spPr>
          <a:xfrm>
            <a:off x="6962774" y="3798888"/>
            <a:ext cx="1713681" cy="2078037"/>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200" b="1" dirty="0">
                <a:solidFill>
                  <a:schemeClr val="bg1"/>
                </a:solidFill>
                <a:cs typeface="Arial" panose="020B0604020202020204" pitchFamily="34" charset="0"/>
              </a:rPr>
              <a:t>Retours et exploitation des expériences vécues sur le terrain et </a:t>
            </a:r>
            <a:r>
              <a:rPr lang="fr-FR" sz="1200" b="1" dirty="0" smtClean="0">
                <a:solidFill>
                  <a:schemeClr val="bg1"/>
                </a:solidFill>
                <a:cs typeface="Arial" panose="020B0604020202020204" pitchFamily="34" charset="0"/>
              </a:rPr>
              <a:t>approfondissements</a:t>
            </a:r>
            <a:endParaRPr lang="fr-FR" sz="1200" b="1" dirty="0">
              <a:solidFill>
                <a:schemeClr val="bg1"/>
              </a:solidFill>
              <a:cs typeface="Arial" panose="020B0604020202020204" pitchFamily="34" charset="0"/>
            </a:endParaRPr>
          </a:p>
          <a:p>
            <a:pPr algn="ctr" eaLnBrk="1" hangingPunct="1">
              <a:defRPr/>
            </a:pPr>
            <a:endParaRPr lang="fr-FR" sz="1200" b="1" dirty="0">
              <a:solidFill>
                <a:schemeClr val="bg1"/>
              </a:solidFill>
              <a:cs typeface="Arial" panose="020B0604020202020204" pitchFamily="34" charset="0"/>
            </a:endParaRPr>
          </a:p>
          <a:p>
            <a:pPr algn="ctr" eaLnBrk="1" hangingPunct="1">
              <a:defRPr/>
            </a:pPr>
            <a:r>
              <a:rPr lang="fr-FR" sz="1200" b="1" dirty="0">
                <a:solidFill>
                  <a:schemeClr val="bg1"/>
                </a:solidFill>
                <a:cs typeface="Arial" panose="020B0604020202020204" pitchFamily="34" charset="0"/>
              </a:rPr>
              <a:t>Evaluation des compétences</a:t>
            </a:r>
          </a:p>
        </p:txBody>
      </p:sp>
      <p:cxnSp>
        <p:nvCxnSpPr>
          <p:cNvPr id="28" name="Connecteur en angle 18"/>
          <p:cNvCxnSpPr>
            <a:endCxn id="27" idx="0"/>
          </p:cNvCxnSpPr>
          <p:nvPr/>
        </p:nvCxnSpPr>
        <p:spPr>
          <a:xfrm>
            <a:off x="7688263" y="3059113"/>
            <a:ext cx="131352" cy="739775"/>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Flèche : chevron 22">
            <a:extLst>
              <a:ext uri="{FF2B5EF4-FFF2-40B4-BE49-F238E27FC236}">
                <a16:creationId xmlns="" xmlns:a16="http://schemas.microsoft.com/office/drawing/2014/main" id="{6A7697A2-5CB4-4284-84B2-63FFB10D5B35}"/>
              </a:ext>
            </a:extLst>
          </p:cNvPr>
          <p:cNvSpPr/>
          <p:nvPr/>
        </p:nvSpPr>
        <p:spPr bwMode="auto">
          <a:xfrm>
            <a:off x="1784350" y="1279525"/>
            <a:ext cx="6189218" cy="695325"/>
          </a:xfrm>
          <a:prstGeom prst="chevr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1400" b="1" dirty="0">
                <a:solidFill>
                  <a:schemeClr val="tx1"/>
                </a:solidFill>
              </a:rPr>
              <a:t>La formation à distance</a:t>
            </a:r>
          </a:p>
          <a:p>
            <a:pPr algn="ctr" eaLnBrk="1" hangingPunct="1">
              <a:defRPr/>
            </a:pPr>
            <a:r>
              <a:rPr lang="fr-FR" sz="1400" b="1" dirty="0">
                <a:solidFill>
                  <a:schemeClr val="tx1"/>
                </a:solidFill>
              </a:rPr>
              <a:t>tout au long du parcours : </a:t>
            </a:r>
          </a:p>
          <a:p>
            <a:pPr algn="ctr" eaLnBrk="1" hangingPunct="1">
              <a:defRPr/>
            </a:pPr>
            <a:r>
              <a:rPr lang="fr-FR" sz="1100" dirty="0">
                <a:solidFill>
                  <a:schemeClr val="tx1"/>
                </a:solidFill>
              </a:rPr>
              <a:t>des contenus, des démonstrations, des exercices, des tests …</a:t>
            </a:r>
          </a:p>
        </p:txBody>
      </p:sp>
      <p:sp>
        <p:nvSpPr>
          <p:cNvPr id="4" name="Espace réservé du pied de page 3"/>
          <p:cNvSpPr>
            <a:spLocks noGrp="1"/>
          </p:cNvSpPr>
          <p:nvPr>
            <p:ph type="ftr" sz="quarter" idx="11"/>
          </p:nvPr>
        </p:nvSpPr>
        <p:spPr/>
        <p:txBody>
          <a:bodyPr/>
          <a:lstStyle/>
          <a:p>
            <a:pPr>
              <a:defRPr/>
            </a:pPr>
            <a:r>
              <a:rPr lang="fr-FR" smtClean="0"/>
              <a:t>TC03</a:t>
            </a:r>
            <a:endParaRPr lang="fr-FR"/>
          </a:p>
        </p:txBody>
      </p:sp>
    </p:spTree>
    <p:extLst>
      <p:ext uri="{BB962C8B-B14F-4D97-AF65-F5344CB8AC3E}">
        <p14:creationId xmlns:p14="http://schemas.microsoft.com/office/powerpoint/2010/main" xmlns="" val="307767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3" grpId="0" animBg="1"/>
      <p:bldP spid="25" grpId="0" animBg="1"/>
      <p:bldP spid="27" grpId="0" animBg="1"/>
      <p:bldP spid="29" grpId="0" animBg="1"/>
    </p:bld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que TITRE vert ffrandonnee">
  <a:themeElements>
    <a:clrScheme name="Masque TITRE vert ffrandonn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que TITRE vert ffrandonn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que TITRE vert ffrandonn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que TITRE vert ffrandonn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que TITRE vert ffrandonn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que TITRE vert ffrandonn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que TITRE vert ffrandonn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que TITRE vert ffrandonn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que TITRE vert ffrandonn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que TITRE vert ffrandonn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que TITRE vert ffrandonn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que TITRE vert ffrandonn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que TITRE vert ffrandonn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que TITRE vert ffrandonn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6956</TotalTime>
  <Words>760</Words>
  <Application>Microsoft Office PowerPoint</Application>
  <PresentationFormat>Affichage à l'écran (4:3)</PresentationFormat>
  <Paragraphs>147</Paragraphs>
  <Slides>9</Slides>
  <Notes>1</Notes>
  <HiddenSlides>0</HiddenSlides>
  <MMClips>0</MMClips>
  <ScaleCrop>false</ScaleCrop>
  <HeadingPairs>
    <vt:vector size="6" baseType="variant">
      <vt:variant>
        <vt:lpstr>Thème</vt:lpstr>
      </vt:variant>
      <vt:variant>
        <vt:i4>2</vt:i4>
      </vt:variant>
      <vt:variant>
        <vt:lpstr>Titres des diapositives</vt:lpstr>
      </vt:variant>
      <vt:variant>
        <vt:i4>9</vt:i4>
      </vt:variant>
      <vt:variant>
        <vt:lpstr>Diaporamas personnalisés</vt:lpstr>
      </vt:variant>
      <vt:variant>
        <vt:i4>1</vt:i4>
      </vt:variant>
    </vt:vector>
  </HeadingPairs>
  <TitlesOfParts>
    <vt:vector size="12" baseType="lpstr">
      <vt:lpstr>Modèle par défaut</vt:lpstr>
      <vt:lpstr>Masque TITRE vert ffrandonnee</vt:lpstr>
      <vt:lpstr>Diapositive 1</vt:lpstr>
      <vt:lpstr>Diapositive 2</vt:lpstr>
      <vt:lpstr>Diapositive 3</vt:lpstr>
      <vt:lpstr>Diapositive 4</vt:lpstr>
      <vt:lpstr>Diapositive 5</vt:lpstr>
      <vt:lpstr>Diapositive 6</vt:lpstr>
      <vt:lpstr>Diapositive 7</vt:lpstr>
      <vt:lpstr>Diapositive 8</vt:lpstr>
      <vt:lpstr>Diapositive 9</vt:lpstr>
      <vt:lpstr>FFRandonnée 1</vt:lpstr>
    </vt:vector>
  </TitlesOfParts>
  <Company>FFRP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TRONEL</dc:creator>
  <cp:lastModifiedBy>Philippe</cp:lastModifiedBy>
  <cp:revision>332</cp:revision>
  <cp:lastPrinted>2019-01-03T16:58:12Z</cp:lastPrinted>
  <dcterms:created xsi:type="dcterms:W3CDTF">2010-03-22T15:01:20Z</dcterms:created>
  <dcterms:modified xsi:type="dcterms:W3CDTF">2021-03-07T15:02:35Z</dcterms:modified>
</cp:coreProperties>
</file>